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3939E-13B6-4EC2-9782-9A2F6180D787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4208C-CD5C-4AC2-8777-D7925907F8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572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078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89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52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65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245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72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945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684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704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91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38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80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QMX2s18zLs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6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314A3-D2F4-4B18-14A3-4632BDA11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2653"/>
            <a:ext cx="9144000" cy="1089891"/>
          </a:xfrm>
        </p:spPr>
        <p:txBody>
          <a:bodyPr>
            <a:no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Uberhand Pro" panose="03050502040402000000" pitchFamily="66" charset="0"/>
              </a:rPr>
              <a:t>Discover Archaeology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6CAC77E-84E3-6E14-8020-7F0103442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788255" y="-798858"/>
            <a:ext cx="8615487" cy="12192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D2FF04C-850D-C4CA-BB25-983003E35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166" y="3213335"/>
            <a:ext cx="1548792" cy="1089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BC2825-CF5E-A01E-4DAA-C5A04158C39E}"/>
              </a:ext>
            </a:extLst>
          </p:cNvPr>
          <p:cNvSpPr txBox="1"/>
          <p:nvPr/>
        </p:nvSpPr>
        <p:spPr>
          <a:xfrm>
            <a:off x="2494854" y="1957435"/>
            <a:ext cx="7202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 you think it was like where you live in the past?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A4A0D06-C2DE-6345-6759-0157B65C42CE}"/>
              </a:ext>
            </a:extLst>
          </p:cNvPr>
          <p:cNvSpPr/>
          <p:nvPr/>
        </p:nvSpPr>
        <p:spPr>
          <a:xfrm>
            <a:off x="9629979" y="2154781"/>
            <a:ext cx="2245204" cy="1759673"/>
          </a:xfrm>
          <a:prstGeom prst="wedgeEllipseCallout">
            <a:avLst>
              <a:gd name="adj1" fmla="val -45130"/>
              <a:gd name="adj2" fmla="val 5075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289FED-3EB4-AFCF-1316-EC328E7BBD1E}"/>
              </a:ext>
            </a:extLst>
          </p:cNvPr>
          <p:cNvSpPr txBox="1"/>
          <p:nvPr/>
        </p:nvSpPr>
        <p:spPr>
          <a:xfrm>
            <a:off x="9925299" y="2488973"/>
            <a:ext cx="1646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126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Let’s find out!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126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I'm Steppe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126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mammoth,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126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 me!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F8B14-A44C-0F6E-D297-38432CEEF0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738" y="3384029"/>
            <a:ext cx="2206756" cy="222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74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7304414-2607-C020-00A9-D6A81FBF2A2B}"/>
              </a:ext>
            </a:extLst>
          </p:cNvPr>
          <p:cNvSpPr/>
          <p:nvPr/>
        </p:nvSpPr>
        <p:spPr>
          <a:xfrm>
            <a:off x="6343440" y="5540207"/>
            <a:ext cx="2566189" cy="900000"/>
          </a:xfrm>
          <a:prstGeom prst="roundRect">
            <a:avLst/>
          </a:prstGeom>
          <a:solidFill>
            <a:srgbClr val="4773B7"/>
          </a:solidFill>
          <a:ln w="28575">
            <a:solidFill>
              <a:srgbClr val="4773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C0E1E60-6C37-A203-D196-C8D4FD073600}"/>
              </a:ext>
            </a:extLst>
          </p:cNvPr>
          <p:cNvSpPr/>
          <p:nvPr/>
        </p:nvSpPr>
        <p:spPr>
          <a:xfrm>
            <a:off x="301958" y="4280207"/>
            <a:ext cx="2566189" cy="900000"/>
          </a:xfrm>
          <a:prstGeom prst="roundRect">
            <a:avLst/>
          </a:prstGeom>
          <a:solidFill>
            <a:srgbClr val="4773B7"/>
          </a:solidFill>
          <a:ln w="28575">
            <a:solidFill>
              <a:srgbClr val="4773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14F93E-142C-3263-27D9-12522CDDE343}"/>
              </a:ext>
            </a:extLst>
          </p:cNvPr>
          <p:cNvSpPr/>
          <p:nvPr/>
        </p:nvSpPr>
        <p:spPr>
          <a:xfrm>
            <a:off x="9166723" y="1488077"/>
            <a:ext cx="2566189" cy="900000"/>
          </a:xfrm>
          <a:prstGeom prst="roundRect">
            <a:avLst/>
          </a:prstGeom>
          <a:solidFill>
            <a:srgbClr val="4773B7"/>
          </a:solidFill>
          <a:ln w="38100">
            <a:solidFill>
              <a:srgbClr val="4773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6186DAE-CF90-C552-7DE6-98A47D62EC34}"/>
              </a:ext>
            </a:extLst>
          </p:cNvPr>
          <p:cNvSpPr/>
          <p:nvPr/>
        </p:nvSpPr>
        <p:spPr>
          <a:xfrm>
            <a:off x="3282372" y="2744115"/>
            <a:ext cx="2566189" cy="900000"/>
          </a:xfrm>
          <a:prstGeom prst="roundRect">
            <a:avLst/>
          </a:prstGeom>
          <a:solidFill>
            <a:srgbClr val="4773B7"/>
          </a:solidFill>
          <a:ln w="28575">
            <a:solidFill>
              <a:srgbClr val="4773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4EC1F4-928A-4FA2-547A-18D98E190ED9}"/>
              </a:ext>
            </a:extLst>
          </p:cNvPr>
          <p:cNvGrpSpPr/>
          <p:nvPr/>
        </p:nvGrpSpPr>
        <p:grpSpPr>
          <a:xfrm>
            <a:off x="3282374" y="417793"/>
            <a:ext cx="5627255" cy="720000"/>
            <a:chOff x="3578075" y="212653"/>
            <a:chExt cx="5627255" cy="720000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018F179D-5D62-413E-758C-E41D929B9374}"/>
                </a:ext>
              </a:extLst>
            </p:cNvPr>
            <p:cNvSpPr txBox="1">
              <a:spLocks/>
            </p:cNvSpPr>
            <p:nvPr/>
          </p:nvSpPr>
          <p:spPr>
            <a:xfrm>
              <a:off x="4467075" y="337125"/>
              <a:ext cx="4738255" cy="47105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1263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do archaeologist do?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21263D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FB7807E-8284-BF7A-45DB-4FBEE237E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78075" y="212653"/>
              <a:ext cx="720000" cy="7200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86C1642-6515-DBF2-BADB-B488868EBAE9}"/>
              </a:ext>
            </a:extLst>
          </p:cNvPr>
          <p:cNvSpPr txBox="1"/>
          <p:nvPr/>
        </p:nvSpPr>
        <p:spPr>
          <a:xfrm>
            <a:off x="3642373" y="2824783"/>
            <a:ext cx="22046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Dig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(excavate) places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where people used to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live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work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F8C262-17DC-E506-860B-8C7549418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" b="67"/>
          <a:stretch/>
        </p:blipFill>
        <p:spPr>
          <a:xfrm>
            <a:off x="8492912" y="4280207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4773B7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3C79AA-A1AB-BD40-962B-79275C2BB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440" y="1484115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4773B7"/>
            </a:solidFill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93E303-1F51-6693-3900-35127CBBA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/>
        </p:blipFill>
        <p:spPr>
          <a:xfrm>
            <a:off x="459088" y="1488077"/>
            <a:ext cx="3240327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4773B7"/>
            </a:solidFill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ACDB84-E216-F732-4BEE-0DE55E833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25"/>
          <a:stretch/>
        </p:blipFill>
        <p:spPr>
          <a:xfrm>
            <a:off x="2606739" y="4280207"/>
            <a:ext cx="3240327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4773B7"/>
            </a:solidFill>
          </a:ln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9B8F1A-CEB5-7E25-7662-206F36153096}"/>
              </a:ext>
            </a:extLst>
          </p:cNvPr>
          <p:cNvSpPr txBox="1"/>
          <p:nvPr/>
        </p:nvSpPr>
        <p:spPr>
          <a:xfrm>
            <a:off x="9583440" y="1568745"/>
            <a:ext cx="22046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Collect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photos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information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 make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maps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or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models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sites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E9F743-EF20-BEDD-1F9D-7DC2E8AF84AC}"/>
              </a:ext>
            </a:extLst>
          </p:cNvPr>
          <p:cNvSpPr txBox="1"/>
          <p:nvPr/>
        </p:nvSpPr>
        <p:spPr>
          <a:xfrm>
            <a:off x="352002" y="4360875"/>
            <a:ext cx="22046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Clean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study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objects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to find out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what they are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C8FA1E-E9B7-A6A8-694E-38E62298B242}"/>
              </a:ext>
            </a:extLst>
          </p:cNvPr>
          <p:cNvSpPr txBox="1"/>
          <p:nvPr/>
        </p:nvSpPr>
        <p:spPr>
          <a:xfrm>
            <a:off x="6393484" y="5620875"/>
            <a:ext cx="22046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Look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at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remains of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plants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animal bones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43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E8ECEBB-B7DD-665D-7339-37D1D19F97FE}"/>
              </a:ext>
            </a:extLst>
          </p:cNvPr>
          <p:cNvGrpSpPr/>
          <p:nvPr/>
        </p:nvGrpSpPr>
        <p:grpSpPr>
          <a:xfrm>
            <a:off x="2490020" y="417793"/>
            <a:ext cx="7211961" cy="720000"/>
            <a:chOff x="3282374" y="417793"/>
            <a:chExt cx="7211961" cy="720000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335B1F0-77F6-88B8-7A51-56700AE6728B}"/>
                </a:ext>
              </a:extLst>
            </p:cNvPr>
            <p:cNvSpPr txBox="1">
              <a:spLocks/>
            </p:cNvSpPr>
            <p:nvPr/>
          </p:nvSpPr>
          <p:spPr>
            <a:xfrm>
              <a:off x="4171374" y="542265"/>
              <a:ext cx="6322961" cy="47105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1263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have we found along the A14?​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21263D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A71DD818-CD56-17BC-6205-DC4B0C021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82374" y="417793"/>
              <a:ext cx="720000" cy="720000"/>
            </a:xfrm>
            <a:prstGeom prst="rect">
              <a:avLst/>
            </a:prstGeom>
          </p:spPr>
        </p:pic>
      </p:grpSp>
      <p:pic>
        <p:nvPicPr>
          <p:cNvPr id="10" name="Online Media 9" title="15 Roman farms, 3 Saxon settlements, and a Woolly Mammoth - archaeological excavations on the A14">
            <a:hlinkClick r:id="" action="ppaction://media"/>
            <a:extLst>
              <a:ext uri="{FF2B5EF4-FFF2-40B4-BE49-F238E27FC236}">
                <a16:creationId xmlns:a16="http://schemas.microsoft.com/office/drawing/2014/main" id="{F5B49D70-82C9-DF51-F75F-5227DD23D0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54417" y="1509933"/>
            <a:ext cx="828316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7129789-7F4C-73C8-BBC8-6085C6F3C3F0}"/>
              </a:ext>
            </a:extLst>
          </p:cNvPr>
          <p:cNvSpPr txBox="1">
            <a:spLocks/>
          </p:cNvSpPr>
          <p:nvPr/>
        </p:nvSpPr>
        <p:spPr>
          <a:xfrm>
            <a:off x="2579640" y="5926850"/>
            <a:ext cx="9144000" cy="599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773B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it’s your turn to be an archaeologist!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2E3B2D3-1D15-F598-168B-7F474B284B28}"/>
              </a:ext>
            </a:extLst>
          </p:cNvPr>
          <p:cNvGrpSpPr/>
          <p:nvPr/>
        </p:nvGrpSpPr>
        <p:grpSpPr>
          <a:xfrm>
            <a:off x="466061" y="893755"/>
            <a:ext cx="3600000" cy="3600000"/>
            <a:chOff x="211524" y="1132075"/>
            <a:chExt cx="3600000" cy="36000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419EB3-2DA6-D311-A17C-EBA35A016E69}"/>
                </a:ext>
              </a:extLst>
            </p:cNvPr>
            <p:cNvSpPr txBox="1"/>
            <p:nvPr/>
          </p:nvSpPr>
          <p:spPr>
            <a:xfrm>
              <a:off x="915187" y="2608910"/>
              <a:ext cx="21926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40"/>
                </a:buClr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Archaeologist are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40"/>
                </a:buClr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like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773B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detectives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A363EB75-BDB2-8CF0-F5F7-825F912C1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0344482">
              <a:off x="211524" y="1132075"/>
              <a:ext cx="3600000" cy="36000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89A208-09FD-53BC-3867-E21C9596917A}"/>
              </a:ext>
            </a:extLst>
          </p:cNvPr>
          <p:cNvGrpSpPr/>
          <p:nvPr/>
        </p:nvGrpSpPr>
        <p:grpSpPr>
          <a:xfrm>
            <a:off x="8060797" y="1169005"/>
            <a:ext cx="3619317" cy="3240000"/>
            <a:chOff x="7962978" y="1236245"/>
            <a:chExt cx="3619317" cy="32400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F3E0E2-44C9-D3AC-5CC3-9BC30E68EF12}"/>
                </a:ext>
              </a:extLst>
            </p:cNvPr>
            <p:cNvSpPr txBox="1"/>
            <p:nvPr/>
          </p:nvSpPr>
          <p:spPr>
            <a:xfrm>
              <a:off x="8891467" y="2533080"/>
              <a:ext cx="17623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40"/>
                </a:buClr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 also ask a lot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40"/>
                </a:buClr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773B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questions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73B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773B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993EFEDF-A8A8-497F-22CF-A8DB59B66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419152">
              <a:off x="7962978" y="1236245"/>
              <a:ext cx="3619317" cy="32400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D4EDA6-4FC7-EDCD-0D8E-12ECF6424CED}"/>
              </a:ext>
            </a:extLst>
          </p:cNvPr>
          <p:cNvGrpSpPr/>
          <p:nvPr/>
        </p:nvGrpSpPr>
        <p:grpSpPr>
          <a:xfrm>
            <a:off x="4641951" y="110395"/>
            <a:ext cx="2908098" cy="3240000"/>
            <a:chOff x="4617334" y="196685"/>
            <a:chExt cx="2908098" cy="32400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319F3A-3E9F-4E95-341B-C7EF60E7A185}"/>
                </a:ext>
              </a:extLst>
            </p:cNvPr>
            <p:cNvSpPr txBox="1"/>
            <p:nvPr/>
          </p:nvSpPr>
          <p:spPr>
            <a:xfrm>
              <a:off x="4938020" y="1355020"/>
              <a:ext cx="226672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40"/>
                </a:buClr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 look for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40"/>
                </a:buClr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773B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clues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about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40"/>
                </a:buClr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773B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past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939D595B-26F0-10AE-D6E7-B214113AF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17334" y="196685"/>
              <a:ext cx="2908098" cy="3240000"/>
            </a:xfrm>
            <a:prstGeom prst="rect">
              <a:avLst/>
            </a:prstGeom>
          </p:spPr>
        </p:pic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284D5927-916C-3147-A523-BBB3390B1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88000" y="3558622"/>
            <a:ext cx="3816000" cy="2160000"/>
          </a:xfrm>
          <a:prstGeom prst="rect">
            <a:avLst/>
          </a:prstGeom>
        </p:spPr>
      </p:pic>
      <p:pic>
        <p:nvPicPr>
          <p:cNvPr id="5" name="Picture 4" descr="Cartoon of a bull with a shovel&#10;&#10;Description automatically generated">
            <a:extLst>
              <a:ext uri="{FF2B5EF4-FFF2-40B4-BE49-F238E27FC236}">
                <a16:creationId xmlns:a16="http://schemas.microsoft.com/office/drawing/2014/main" id="{1C4A4137-2D3D-6557-3C68-7B7B376DC3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60" y="4725867"/>
            <a:ext cx="180903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4184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Application>Microsoft Office PowerPoint</Application>
  <PresentationFormat>Widescreen</PresentationFormat>
  <Paragraphs>26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Uberhand Pro</vt:lpstr>
      <vt:lpstr>1_Office Theme</vt:lpstr>
      <vt:lpstr>Discover Archaeology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Carla Ardis</dc:creator>
  <cp:lastModifiedBy>Carla Ardis</cp:lastModifiedBy>
  <cp:revision>1</cp:revision>
  <dcterms:created xsi:type="dcterms:W3CDTF">2025-04-24T08:53:26Z</dcterms:created>
  <dcterms:modified xsi:type="dcterms:W3CDTF">2025-04-24T08:54:21Z</dcterms:modified>
</cp:coreProperties>
</file>