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6" r:id="rId2"/>
    <p:sldId id="277" r:id="rId3"/>
    <p:sldId id="279" r:id="rId4"/>
    <p:sldId id="278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317" r:id="rId13"/>
    <p:sldId id="318" r:id="rId14"/>
    <p:sldId id="324" r:id="rId15"/>
    <p:sldId id="325" r:id="rId16"/>
    <p:sldId id="326" r:id="rId17"/>
    <p:sldId id="327" r:id="rId18"/>
    <p:sldId id="3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FEC95-CCAA-4414-8499-135D70319656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34425-AB22-4999-945F-C6F991CEA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92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92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630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13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89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768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Central image: part of a tegula</a:t>
            </a:r>
          </a:p>
          <a:p>
            <a:r>
              <a:rPr lang="en-GB" dirty="0"/>
              <a:t>Right image: fragments of peg tiles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55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100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79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49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39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98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92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21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72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3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47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42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8.svg"/><Relationship Id="rId7" Type="http://schemas.openxmlformats.org/officeDocument/2006/relationships/image" Target="../media/image2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33.sv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jp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image" Target="../media/image8.svg"/><Relationship Id="rId9" Type="http://schemas.openxmlformats.org/officeDocument/2006/relationships/image" Target="../media/image35.svg"/><Relationship Id="rId1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4.jpg"/><Relationship Id="rId3" Type="http://schemas.openxmlformats.org/officeDocument/2006/relationships/image" Target="../media/image8.svg"/><Relationship Id="rId7" Type="http://schemas.openxmlformats.org/officeDocument/2006/relationships/image" Target="../media/image34.png"/><Relationship Id="rId12" Type="http://schemas.openxmlformats.org/officeDocument/2006/relationships/image" Target="../media/image4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5" Type="http://schemas.openxmlformats.org/officeDocument/2006/relationships/image" Target="../media/image46.jpg"/><Relationship Id="rId10" Type="http://schemas.openxmlformats.org/officeDocument/2006/relationships/image" Target="../media/image37.svg"/><Relationship Id="rId4" Type="http://schemas.openxmlformats.org/officeDocument/2006/relationships/image" Target="../media/image43.png"/><Relationship Id="rId9" Type="http://schemas.openxmlformats.org/officeDocument/2006/relationships/image" Target="../media/image36.png"/><Relationship Id="rId1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7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11" Type="http://schemas.openxmlformats.org/officeDocument/2006/relationships/image" Target="../media/image33.svg"/><Relationship Id="rId5" Type="http://schemas.openxmlformats.org/officeDocument/2006/relationships/image" Target="../media/image49.tif"/><Relationship Id="rId10" Type="http://schemas.openxmlformats.org/officeDocument/2006/relationships/image" Target="../media/image32.png"/><Relationship Id="rId4" Type="http://schemas.openxmlformats.org/officeDocument/2006/relationships/image" Target="../media/image48.jpe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52.tiff"/><Relationship Id="rId7" Type="http://schemas.openxmlformats.org/officeDocument/2006/relationships/image" Target="../media/image35.sv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8.svg"/><Relationship Id="rId5" Type="http://schemas.openxmlformats.org/officeDocument/2006/relationships/image" Target="../media/image56.jpg"/><Relationship Id="rId10" Type="http://schemas.openxmlformats.org/officeDocument/2006/relationships/image" Target="../media/image57.png"/><Relationship Id="rId4" Type="http://schemas.openxmlformats.org/officeDocument/2006/relationships/image" Target="../media/image55.sv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sv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D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993604" y="1916614"/>
            <a:ext cx="8204792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Arrival of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the Romans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64EF8C-3AC7-4976-4B3F-8F854F043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04800" y="5275070"/>
            <a:ext cx="11927306" cy="14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6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993604" y="1916614"/>
            <a:ext cx="8204792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Snakes and Ladders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Activity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88A159-7994-A21D-1CF8-52E4048CB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12037" y="5303451"/>
            <a:ext cx="11927306" cy="14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8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A1760C5-E32A-7438-AFC6-D94A74A5BBCF}"/>
              </a:ext>
            </a:extLst>
          </p:cNvPr>
          <p:cNvSpPr txBox="1"/>
          <p:nvPr/>
        </p:nvSpPr>
        <p:spPr>
          <a:xfrm>
            <a:off x="971717" y="2245299"/>
            <a:ext cx="13792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LADDER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5579B3-8756-BCF4-C982-C6130198E9BE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B472596-D2E6-4ADD-4080-63B40CEB7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9EE267-6A51-126B-5F51-2DFF332AB13E}"/>
              </a:ext>
            </a:extLst>
          </p:cNvPr>
          <p:cNvSpPr txBox="1">
            <a:spLocks/>
          </p:cNvSpPr>
          <p:nvPr/>
        </p:nvSpPr>
        <p:spPr>
          <a:xfrm>
            <a:off x="3743628" y="474201"/>
            <a:ext cx="4704745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 snakes and ladders​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2ECCC-F873-64BB-4BB7-2E822EB4255F}"/>
              </a:ext>
            </a:extLst>
          </p:cNvPr>
          <p:cNvSpPr txBox="1"/>
          <p:nvPr/>
        </p:nvSpPr>
        <p:spPr>
          <a:xfrm>
            <a:off x="194471" y="1302782"/>
            <a:ext cx="5916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Let’s find out what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brought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Britain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1662E13-9246-A2AD-F083-DFC461796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728183" y="2977977"/>
            <a:ext cx="1782885" cy="13792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9E03A3E-C735-979E-48C0-C9D0521B2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254820" flipH="1">
            <a:off x="941324" y="2952016"/>
            <a:ext cx="1440000" cy="13520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3E5A4B-975D-69F4-F5DD-7AA94653D016}"/>
              </a:ext>
            </a:extLst>
          </p:cNvPr>
          <p:cNvSpPr txBox="1"/>
          <p:nvPr/>
        </p:nvSpPr>
        <p:spPr>
          <a:xfrm>
            <a:off x="971717" y="4656620"/>
            <a:ext cx="13792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AEFA-FB8D-EF84-7D63-E36333E33186}"/>
              </a:ext>
            </a:extLst>
          </p:cNvPr>
          <p:cNvSpPr txBox="1"/>
          <p:nvPr/>
        </p:nvSpPr>
        <p:spPr>
          <a:xfrm>
            <a:off x="4144216" y="2243314"/>
            <a:ext cx="950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SNAKE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EA97CC-F1E1-9421-27CC-F3BDB4EB4666}"/>
              </a:ext>
            </a:extLst>
          </p:cNvPr>
          <p:cNvSpPr txBox="1"/>
          <p:nvPr/>
        </p:nvSpPr>
        <p:spPr>
          <a:xfrm>
            <a:off x="3687016" y="4656620"/>
            <a:ext cx="1865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NON ROMAN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3C80FB-3F18-0C65-1541-E36E7731D3AB}"/>
              </a:ext>
            </a:extLst>
          </p:cNvPr>
          <p:cNvSpPr txBox="1"/>
          <p:nvPr/>
        </p:nvSpPr>
        <p:spPr>
          <a:xfrm>
            <a:off x="520290" y="5077232"/>
            <a:ext cx="22820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land on something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Roman, use the ladder to move up to a new square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2CAB1C-C2B5-1EFB-1A36-EACA9C639771}"/>
              </a:ext>
            </a:extLst>
          </p:cNvPr>
          <p:cNvSpPr txBox="1"/>
          <p:nvPr/>
        </p:nvSpPr>
        <p:spPr>
          <a:xfrm>
            <a:off x="3478591" y="5077324"/>
            <a:ext cx="22820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land on something that isn’t Roman, slide down to the bottom of the snake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1456FA-BBEE-2BB6-A77F-04BE7D9CCB73}"/>
              </a:ext>
            </a:extLst>
          </p:cNvPr>
          <p:cNvSpPr txBox="1"/>
          <p:nvPr/>
        </p:nvSpPr>
        <p:spPr>
          <a:xfrm>
            <a:off x="194472" y="6152273"/>
            <a:ext cx="5901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first player or team to get to end is the winner.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8D132746-0FBF-DA69-D53F-6759FF9FA42C}"/>
              </a:ext>
            </a:extLst>
          </p:cNvPr>
          <p:cNvSpPr/>
          <p:nvPr/>
        </p:nvSpPr>
        <p:spPr>
          <a:xfrm flipH="1">
            <a:off x="6465049" y="1308640"/>
            <a:ext cx="4336981" cy="773166"/>
          </a:xfrm>
          <a:prstGeom prst="wedgeRoundRectCallout">
            <a:avLst>
              <a:gd name="adj1" fmla="val -53648"/>
              <a:gd name="adj2" fmla="val -20320"/>
              <a:gd name="adj3" fmla="val 16667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5BFE63-798B-22A7-A4EB-E284A3377A23}"/>
              </a:ext>
            </a:extLst>
          </p:cNvPr>
          <p:cNvSpPr txBox="1"/>
          <p:nvPr/>
        </p:nvSpPr>
        <p:spPr>
          <a:xfrm>
            <a:off x="6722662" y="1368876"/>
            <a:ext cx="3821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Romans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didn’t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introduce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ladders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to Britain. They were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already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here.​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6CC068-DCE5-2A23-5653-D6539DDA758C}"/>
              </a:ext>
            </a:extLst>
          </p:cNvPr>
          <p:cNvSpPr txBox="1"/>
          <p:nvPr/>
        </p:nvSpPr>
        <p:spPr>
          <a:xfrm>
            <a:off x="8448373" y="4547333"/>
            <a:ext cx="32233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found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ladders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the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Iron Age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(750 BCE – CE 43) during our A14 excavations.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were used to carry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 descr="A diagram of a person and person standing on a bridge&#10;&#10;Description automatically generated">
            <a:extLst>
              <a:ext uri="{FF2B5EF4-FFF2-40B4-BE49-F238E27FC236}">
                <a16:creationId xmlns:a16="http://schemas.microsoft.com/office/drawing/2014/main" id="{063838C2-5622-82D3-2302-B8591C1D63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50" y="4388942"/>
            <a:ext cx="1853521" cy="2071108"/>
          </a:xfrm>
          <a:prstGeom prst="rect">
            <a:avLst/>
          </a:prstGeom>
        </p:spPr>
      </p:pic>
      <p:pic>
        <p:nvPicPr>
          <p:cNvPr id="5" name="Picture 4" descr="A person in a yellow vest and white helmet standing next to a tree&#10;&#10;Description automatically generated">
            <a:extLst>
              <a:ext uri="{FF2B5EF4-FFF2-40B4-BE49-F238E27FC236}">
                <a16:creationId xmlns:a16="http://schemas.microsoft.com/office/drawing/2014/main" id="{76C0EC24-734E-73AA-D1EB-35251F317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8"/>
          <a:stretch/>
        </p:blipFill>
        <p:spPr>
          <a:xfrm>
            <a:off x="6466740" y="2283006"/>
            <a:ext cx="3249071" cy="2029412"/>
          </a:xfrm>
          <a:prstGeom prst="rect">
            <a:avLst/>
          </a:prstGeom>
        </p:spPr>
      </p:pic>
      <p:pic>
        <p:nvPicPr>
          <p:cNvPr id="6" name="Picture 5" descr="A hole in the ground with a pipe and a red and white pole&#10;&#10;Description automatically generated">
            <a:extLst>
              <a:ext uri="{FF2B5EF4-FFF2-40B4-BE49-F238E27FC236}">
                <a16:creationId xmlns:a16="http://schemas.microsoft.com/office/drawing/2014/main" id="{9554B027-7DBB-2954-E2D2-0506F03C81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r="23982"/>
          <a:stretch/>
        </p:blipFill>
        <p:spPr>
          <a:xfrm>
            <a:off x="10010182" y="2283006"/>
            <a:ext cx="1667467" cy="2024461"/>
          </a:xfrm>
          <a:prstGeom prst="rect">
            <a:avLst/>
          </a:prstGeom>
        </p:spPr>
      </p:pic>
      <p:pic>
        <p:nvPicPr>
          <p:cNvPr id="16" name="Picture 15" descr="Cartoon of a brown animal&#10;&#10;Description automatically generated with medium confidence">
            <a:extLst>
              <a:ext uri="{FF2B5EF4-FFF2-40B4-BE49-F238E27FC236}">
                <a16:creationId xmlns:a16="http://schemas.microsoft.com/office/drawing/2014/main" id="{1994A629-913C-D063-B923-111DBC4894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65" y="1283226"/>
            <a:ext cx="57229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7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13CD4-F3F8-2D63-B79A-B4B8419E4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457B3B-1EC6-01A7-63D2-42FD4EFFD350}"/>
              </a:ext>
            </a:extLst>
          </p:cNvPr>
          <p:cNvSpPr txBox="1">
            <a:spLocks/>
          </p:cNvSpPr>
          <p:nvPr/>
        </p:nvSpPr>
        <p:spPr>
          <a:xfrm>
            <a:off x="1993604" y="1916614"/>
            <a:ext cx="8204792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Historic Homes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Activity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6FC58DE-0BDA-7567-DA25-2046037AC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12037" y="5303451"/>
            <a:ext cx="11927306" cy="14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8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6901B-6535-797E-DE9E-63FDCAAE9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8AD7A66-DEE1-C1F3-DDB5-CE8956C58B89}"/>
              </a:ext>
            </a:extLst>
          </p:cNvPr>
          <p:cNvCxnSpPr>
            <a:cxnSpLocks/>
          </p:cNvCxnSpPr>
          <p:nvPr/>
        </p:nvCxnSpPr>
        <p:spPr>
          <a:xfrm>
            <a:off x="2429944" y="5787800"/>
            <a:ext cx="9460666" cy="0"/>
          </a:xfrm>
          <a:prstGeom prst="straightConnector1">
            <a:avLst/>
          </a:prstGeom>
          <a:ln w="76200">
            <a:solidFill>
              <a:srgbClr val="C75A09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D8F3541-72AA-E330-9A63-25BD91E4CCA8}"/>
              </a:ext>
            </a:extLst>
          </p:cNvPr>
          <p:cNvCxnSpPr>
            <a:cxnSpLocks/>
          </p:cNvCxnSpPr>
          <p:nvPr/>
        </p:nvCxnSpPr>
        <p:spPr>
          <a:xfrm>
            <a:off x="2429944" y="5192377"/>
            <a:ext cx="7288214" cy="0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Arrow: Pentagon 61">
            <a:extLst>
              <a:ext uri="{FF2B5EF4-FFF2-40B4-BE49-F238E27FC236}">
                <a16:creationId xmlns:a16="http://schemas.microsoft.com/office/drawing/2014/main" id="{F9D16897-3D7B-9D24-48CA-116C0E932ECE}"/>
              </a:ext>
            </a:extLst>
          </p:cNvPr>
          <p:cNvSpPr/>
          <p:nvPr/>
        </p:nvSpPr>
        <p:spPr>
          <a:xfrm>
            <a:off x="2429944" y="5629921"/>
            <a:ext cx="9492988" cy="307776"/>
          </a:xfrm>
          <a:prstGeom prst="homePlate">
            <a:avLst/>
          </a:prstGeom>
          <a:solidFill>
            <a:srgbClr val="BE57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89BE47-EDF4-F2B2-6347-75EE7C79342D}"/>
              </a:ext>
            </a:extLst>
          </p:cNvPr>
          <p:cNvSpPr txBox="1"/>
          <p:nvPr/>
        </p:nvSpPr>
        <p:spPr>
          <a:xfrm>
            <a:off x="5552948" y="5629130"/>
            <a:ext cx="3214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BRICK, CERAMIC, TESSERAE AND TILES</a:t>
            </a:r>
          </a:p>
        </p:txBody>
      </p:sp>
      <p:sp>
        <p:nvSpPr>
          <p:cNvPr id="63" name="Arrow: Pentagon 62">
            <a:extLst>
              <a:ext uri="{FF2B5EF4-FFF2-40B4-BE49-F238E27FC236}">
                <a16:creationId xmlns:a16="http://schemas.microsoft.com/office/drawing/2014/main" id="{A975C714-B7E7-C122-FD0A-70913CACAFD9}"/>
              </a:ext>
            </a:extLst>
          </p:cNvPr>
          <p:cNvSpPr/>
          <p:nvPr/>
        </p:nvSpPr>
        <p:spPr>
          <a:xfrm>
            <a:off x="2429943" y="5049971"/>
            <a:ext cx="7288213" cy="307776"/>
          </a:xfrm>
          <a:prstGeom prst="homePlat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941CB6-4D71-12EC-52DC-7E7B08017884}"/>
              </a:ext>
            </a:extLst>
          </p:cNvPr>
          <p:cNvSpPr txBox="1"/>
          <p:nvPr/>
        </p:nvSpPr>
        <p:spPr>
          <a:xfrm>
            <a:off x="5338171" y="5049971"/>
            <a:ext cx="147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STONE TESSERAE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D26D73F-FEC8-DB1C-499D-592C96BD6E07}"/>
              </a:ext>
            </a:extLst>
          </p:cNvPr>
          <p:cNvCxnSpPr>
            <a:cxnSpLocks/>
          </p:cNvCxnSpPr>
          <p:nvPr/>
        </p:nvCxnSpPr>
        <p:spPr>
          <a:xfrm>
            <a:off x="280847" y="2888045"/>
            <a:ext cx="11642086" cy="0"/>
          </a:xfrm>
          <a:prstGeom prst="straightConnector1">
            <a:avLst/>
          </a:prstGeom>
          <a:ln w="76200">
            <a:solidFill>
              <a:srgbClr val="F5F7A7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AF95A17-6E5D-FE7D-FCD9-18B1B4326B24}"/>
              </a:ext>
            </a:extLst>
          </p:cNvPr>
          <p:cNvCxnSpPr>
            <a:cxnSpLocks/>
          </p:cNvCxnSpPr>
          <p:nvPr/>
        </p:nvCxnSpPr>
        <p:spPr>
          <a:xfrm>
            <a:off x="280847" y="2888045"/>
            <a:ext cx="9302086" cy="0"/>
          </a:xfrm>
          <a:prstGeom prst="straightConnector1">
            <a:avLst/>
          </a:prstGeom>
          <a:ln w="76200">
            <a:solidFill>
              <a:srgbClr val="BA9358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23883B4-26D7-6812-E60A-FE78DA71B89C}"/>
              </a:ext>
            </a:extLst>
          </p:cNvPr>
          <p:cNvCxnSpPr>
            <a:cxnSpLocks/>
          </p:cNvCxnSpPr>
          <p:nvPr/>
        </p:nvCxnSpPr>
        <p:spPr>
          <a:xfrm>
            <a:off x="282053" y="4047947"/>
            <a:ext cx="6129380" cy="0"/>
          </a:xfrm>
          <a:prstGeom prst="straightConnector1">
            <a:avLst/>
          </a:prstGeom>
          <a:ln w="76200">
            <a:solidFill>
              <a:srgbClr val="E3D3BB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545175C5-6019-F68C-7869-EFA7E8AE5918}"/>
              </a:ext>
            </a:extLst>
          </p:cNvPr>
          <p:cNvSpPr/>
          <p:nvPr/>
        </p:nvSpPr>
        <p:spPr>
          <a:xfrm>
            <a:off x="280847" y="3904303"/>
            <a:ext cx="9302086" cy="307776"/>
          </a:xfrm>
          <a:prstGeom prst="homePlate">
            <a:avLst/>
          </a:prstGeom>
          <a:solidFill>
            <a:srgbClr val="695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0CDE25-A178-9FA4-E5EC-0CC36A5BF982}"/>
              </a:ext>
            </a:extLst>
          </p:cNvPr>
          <p:cNvSpPr txBox="1"/>
          <p:nvPr/>
        </p:nvSpPr>
        <p:spPr>
          <a:xfrm>
            <a:off x="4102550" y="3901409"/>
            <a:ext cx="1658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WATTLE AND DAUB</a:t>
            </a:r>
          </a:p>
        </p:txBody>
      </p:sp>
      <p:sp>
        <p:nvSpPr>
          <p:cNvPr id="64" name="Arrow: Pentagon 63">
            <a:extLst>
              <a:ext uri="{FF2B5EF4-FFF2-40B4-BE49-F238E27FC236}">
                <a16:creationId xmlns:a16="http://schemas.microsoft.com/office/drawing/2014/main" id="{B7E0C243-A039-434D-F014-17F3368996F2}"/>
              </a:ext>
            </a:extLst>
          </p:cNvPr>
          <p:cNvSpPr/>
          <p:nvPr/>
        </p:nvSpPr>
        <p:spPr>
          <a:xfrm>
            <a:off x="280848" y="2734948"/>
            <a:ext cx="11670880" cy="307776"/>
          </a:xfrm>
          <a:prstGeom prst="homePlate">
            <a:avLst/>
          </a:prstGeom>
          <a:solidFill>
            <a:srgbClr val="A685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B7EC6F-EB3D-ECE6-9029-90436793DB71}"/>
              </a:ext>
            </a:extLst>
          </p:cNvPr>
          <p:cNvSpPr txBox="1"/>
          <p:nvPr/>
        </p:nvSpPr>
        <p:spPr>
          <a:xfrm>
            <a:off x="5711049" y="2735739"/>
            <a:ext cx="780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STRAW</a:t>
            </a:r>
          </a:p>
        </p:txBody>
      </p:sp>
      <p:sp>
        <p:nvSpPr>
          <p:cNvPr id="61" name="Arrow: Pentagon 60">
            <a:extLst>
              <a:ext uri="{FF2B5EF4-FFF2-40B4-BE49-F238E27FC236}">
                <a16:creationId xmlns:a16="http://schemas.microsoft.com/office/drawing/2014/main" id="{6F3A1396-9381-1F4F-073A-C9AF7303A36A}"/>
              </a:ext>
            </a:extLst>
          </p:cNvPr>
          <p:cNvSpPr/>
          <p:nvPr/>
        </p:nvSpPr>
        <p:spPr>
          <a:xfrm>
            <a:off x="8914625" y="6214889"/>
            <a:ext cx="3008307" cy="307776"/>
          </a:xfrm>
          <a:prstGeom prst="homePlat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id="{69FF8576-71AF-29EC-1F18-9E5EDC5149FA}"/>
              </a:ext>
            </a:extLst>
          </p:cNvPr>
          <p:cNvSpPr/>
          <p:nvPr/>
        </p:nvSpPr>
        <p:spPr>
          <a:xfrm>
            <a:off x="280847" y="4430217"/>
            <a:ext cx="6129380" cy="307776"/>
          </a:xfrm>
          <a:prstGeom prst="homePlate">
            <a:avLst/>
          </a:prstGeom>
          <a:solidFill>
            <a:srgbClr val="7866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6F6CFF6-6ED9-3658-2307-0E75A4CA0A05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D88D6D9-6531-EA71-AFEF-1213AB64D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C71163-3032-CB14-CBDD-03307F092F55}"/>
              </a:ext>
            </a:extLst>
          </p:cNvPr>
          <p:cNvSpPr txBox="1">
            <a:spLocks/>
          </p:cNvSpPr>
          <p:nvPr/>
        </p:nvSpPr>
        <p:spPr>
          <a:xfrm>
            <a:off x="3008713" y="474201"/>
            <a:ext cx="6174574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materials through the ages​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4B7F628B-5F06-A843-FF70-D4B838AF1C1A}"/>
              </a:ext>
            </a:extLst>
          </p:cNvPr>
          <p:cNvSpPr/>
          <p:nvPr/>
        </p:nvSpPr>
        <p:spPr>
          <a:xfrm>
            <a:off x="269067" y="1266438"/>
            <a:ext cx="2340000" cy="1260000"/>
          </a:xfrm>
          <a:prstGeom prst="homePlate">
            <a:avLst/>
          </a:prstGeom>
          <a:solidFill>
            <a:srgbClr val="1A7F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9E0B2D7C-5C85-0DE1-6998-B92A4EDC5C59}"/>
              </a:ext>
            </a:extLst>
          </p:cNvPr>
          <p:cNvSpPr/>
          <p:nvPr/>
        </p:nvSpPr>
        <p:spPr>
          <a:xfrm>
            <a:off x="2131840" y="1266438"/>
            <a:ext cx="2340000" cy="1260000"/>
          </a:xfrm>
          <a:prstGeom prst="chevr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EF632CB0-83CE-9346-0478-E33D92213503}"/>
              </a:ext>
            </a:extLst>
          </p:cNvPr>
          <p:cNvSpPr/>
          <p:nvPr/>
        </p:nvSpPr>
        <p:spPr>
          <a:xfrm>
            <a:off x="3994613" y="1258022"/>
            <a:ext cx="2340000" cy="1260000"/>
          </a:xfrm>
          <a:prstGeom prst="chevron">
            <a:avLst/>
          </a:prstGeom>
          <a:solidFill>
            <a:srgbClr val="B03D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C1BD5645-C05B-A072-7C3E-4CD00DBDF907}"/>
              </a:ext>
            </a:extLst>
          </p:cNvPr>
          <p:cNvSpPr/>
          <p:nvPr/>
        </p:nvSpPr>
        <p:spPr>
          <a:xfrm>
            <a:off x="5857386" y="1266438"/>
            <a:ext cx="2340000" cy="1260000"/>
          </a:xfrm>
          <a:prstGeom prst="chevron">
            <a:avLst/>
          </a:prstGeom>
          <a:solidFill>
            <a:srgbClr val="1967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8C352337-83E8-6AFB-CD31-CEBC63625CFB}"/>
              </a:ext>
            </a:extLst>
          </p:cNvPr>
          <p:cNvSpPr/>
          <p:nvPr/>
        </p:nvSpPr>
        <p:spPr>
          <a:xfrm>
            <a:off x="7720159" y="1258022"/>
            <a:ext cx="2340000" cy="1260000"/>
          </a:xfrm>
          <a:prstGeom prst="chevron">
            <a:avLst/>
          </a:prstGeom>
          <a:solidFill>
            <a:srgbClr val="A1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F3A9D601-7E77-6E96-F0D0-97ECF262BA66}"/>
              </a:ext>
            </a:extLst>
          </p:cNvPr>
          <p:cNvSpPr/>
          <p:nvPr/>
        </p:nvSpPr>
        <p:spPr>
          <a:xfrm>
            <a:off x="9582933" y="1258022"/>
            <a:ext cx="2340000" cy="1260000"/>
          </a:xfrm>
          <a:custGeom>
            <a:avLst/>
            <a:gdLst>
              <a:gd name="connsiteX0" fmla="*/ 0 w 2340000"/>
              <a:gd name="connsiteY0" fmla="*/ 0 h 1260000"/>
              <a:gd name="connsiteX1" fmla="*/ 1710000 w 2340000"/>
              <a:gd name="connsiteY1" fmla="*/ 0 h 1260000"/>
              <a:gd name="connsiteX2" fmla="*/ 2340000 w 2340000"/>
              <a:gd name="connsiteY2" fmla="*/ 630000 h 1260000"/>
              <a:gd name="connsiteX3" fmla="*/ 1710000 w 2340000"/>
              <a:gd name="connsiteY3" fmla="*/ 1260000 h 1260000"/>
              <a:gd name="connsiteX4" fmla="*/ 0 w 2340000"/>
              <a:gd name="connsiteY4" fmla="*/ 1260000 h 1260000"/>
              <a:gd name="connsiteX5" fmla="*/ 630000 w 2340000"/>
              <a:gd name="connsiteY5" fmla="*/ 630000 h 1260000"/>
              <a:gd name="connsiteX6" fmla="*/ 0 w 2340000"/>
              <a:gd name="connsiteY6" fmla="*/ 0 h 1260000"/>
              <a:gd name="connsiteX0" fmla="*/ 0 w 2340000"/>
              <a:gd name="connsiteY0" fmla="*/ 0 h 1260000"/>
              <a:gd name="connsiteX1" fmla="*/ 1933284 w 2340000"/>
              <a:gd name="connsiteY1" fmla="*/ 10633 h 1260000"/>
              <a:gd name="connsiteX2" fmla="*/ 2340000 w 2340000"/>
              <a:gd name="connsiteY2" fmla="*/ 630000 h 1260000"/>
              <a:gd name="connsiteX3" fmla="*/ 1710000 w 2340000"/>
              <a:gd name="connsiteY3" fmla="*/ 1260000 h 1260000"/>
              <a:gd name="connsiteX4" fmla="*/ 0 w 2340000"/>
              <a:gd name="connsiteY4" fmla="*/ 1260000 h 1260000"/>
              <a:gd name="connsiteX5" fmla="*/ 630000 w 2340000"/>
              <a:gd name="connsiteY5" fmla="*/ 630000 h 1260000"/>
              <a:gd name="connsiteX6" fmla="*/ 0 w 2340000"/>
              <a:gd name="connsiteY6" fmla="*/ 0 h 1260000"/>
              <a:gd name="connsiteX0" fmla="*/ 0 w 2340000"/>
              <a:gd name="connsiteY0" fmla="*/ 0 h 1260000"/>
              <a:gd name="connsiteX1" fmla="*/ 1933284 w 2340000"/>
              <a:gd name="connsiteY1" fmla="*/ 10633 h 1260000"/>
              <a:gd name="connsiteX2" fmla="*/ 2340000 w 2340000"/>
              <a:gd name="connsiteY2" fmla="*/ 630000 h 1260000"/>
              <a:gd name="connsiteX3" fmla="*/ 1901386 w 2340000"/>
              <a:gd name="connsiteY3" fmla="*/ 1260000 h 1260000"/>
              <a:gd name="connsiteX4" fmla="*/ 0 w 2340000"/>
              <a:gd name="connsiteY4" fmla="*/ 1260000 h 1260000"/>
              <a:gd name="connsiteX5" fmla="*/ 630000 w 2340000"/>
              <a:gd name="connsiteY5" fmla="*/ 630000 h 1260000"/>
              <a:gd name="connsiteX6" fmla="*/ 0 w 2340000"/>
              <a:gd name="connsiteY6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0000" h="1260000">
                <a:moveTo>
                  <a:pt x="0" y="0"/>
                </a:moveTo>
                <a:lnTo>
                  <a:pt x="1933284" y="10633"/>
                </a:lnTo>
                <a:lnTo>
                  <a:pt x="2340000" y="630000"/>
                </a:lnTo>
                <a:lnTo>
                  <a:pt x="1901386" y="1260000"/>
                </a:lnTo>
                <a:lnTo>
                  <a:pt x="0" y="1260000"/>
                </a:lnTo>
                <a:lnTo>
                  <a:pt x="630000" y="630000"/>
                </a:lnTo>
                <a:lnTo>
                  <a:pt x="0" y="0"/>
                </a:lnTo>
                <a:close/>
              </a:path>
            </a:pathLst>
          </a:custGeom>
          <a:solidFill>
            <a:srgbClr val="30A1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F4796-622C-9ED8-8A39-4B929C249C47}"/>
              </a:ext>
            </a:extLst>
          </p:cNvPr>
          <p:cNvSpPr txBox="1"/>
          <p:nvPr/>
        </p:nvSpPr>
        <p:spPr>
          <a:xfrm>
            <a:off x="280847" y="1441154"/>
            <a:ext cx="1865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IRON 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153588-CBDF-8B9E-A22F-D3CD3D1D23FC}"/>
              </a:ext>
            </a:extLst>
          </p:cNvPr>
          <p:cNvSpPr txBox="1"/>
          <p:nvPr/>
        </p:nvSpPr>
        <p:spPr>
          <a:xfrm>
            <a:off x="2429944" y="1441154"/>
            <a:ext cx="1865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D6303B-A67B-8F2D-3A57-107FBCA957CC}"/>
              </a:ext>
            </a:extLst>
          </p:cNvPr>
          <p:cNvSpPr txBox="1"/>
          <p:nvPr/>
        </p:nvSpPr>
        <p:spPr>
          <a:xfrm>
            <a:off x="4359168" y="1302655"/>
            <a:ext cx="1865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MEDIEVAL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EC3D0-8C1E-743A-2679-B03661774781}"/>
              </a:ext>
            </a:extLst>
          </p:cNvPr>
          <p:cNvSpPr txBox="1"/>
          <p:nvPr/>
        </p:nvSpPr>
        <p:spPr>
          <a:xfrm>
            <a:off x="6138760" y="1441154"/>
            <a:ext cx="1865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MEDIEVAL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2A6DF3-2B4E-D0DE-6BD4-1DEDCC49B544}"/>
              </a:ext>
            </a:extLst>
          </p:cNvPr>
          <p:cNvSpPr txBox="1"/>
          <p:nvPr/>
        </p:nvSpPr>
        <p:spPr>
          <a:xfrm>
            <a:off x="7982017" y="1302655"/>
            <a:ext cx="1865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MEDIEVAL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99DA82-C682-6D2A-804E-22DD9647FC81}"/>
              </a:ext>
            </a:extLst>
          </p:cNvPr>
          <p:cNvSpPr txBox="1"/>
          <p:nvPr/>
        </p:nvSpPr>
        <p:spPr>
          <a:xfrm>
            <a:off x="9915714" y="1441154"/>
            <a:ext cx="1865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CONTEMPORARY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62E5D3-F6F9-CB22-31FB-0359754F30DD}"/>
              </a:ext>
            </a:extLst>
          </p:cNvPr>
          <p:cNvSpPr txBox="1"/>
          <p:nvPr/>
        </p:nvSpPr>
        <p:spPr>
          <a:xfrm>
            <a:off x="280847" y="1915862"/>
            <a:ext cx="1865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750 BCE - 43 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AD1FB6-D936-1574-D869-293E20764B8A}"/>
              </a:ext>
            </a:extLst>
          </p:cNvPr>
          <p:cNvSpPr txBox="1"/>
          <p:nvPr/>
        </p:nvSpPr>
        <p:spPr>
          <a:xfrm>
            <a:off x="2429944" y="1915862"/>
            <a:ext cx="1865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43 - 410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B58D0B-15AA-97AD-450B-465A49A4A894}"/>
              </a:ext>
            </a:extLst>
          </p:cNvPr>
          <p:cNvSpPr txBox="1"/>
          <p:nvPr/>
        </p:nvSpPr>
        <p:spPr>
          <a:xfrm>
            <a:off x="4359168" y="1915862"/>
            <a:ext cx="1865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410 - 1066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5BDF20-68C4-6AEF-BF0A-B6502028B908}"/>
              </a:ext>
            </a:extLst>
          </p:cNvPr>
          <p:cNvSpPr txBox="1"/>
          <p:nvPr/>
        </p:nvSpPr>
        <p:spPr>
          <a:xfrm>
            <a:off x="6138760" y="1915862"/>
            <a:ext cx="1865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1066 - 1450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73F542-7A7F-4A4D-2397-AE25B0E59A93}"/>
              </a:ext>
            </a:extLst>
          </p:cNvPr>
          <p:cNvSpPr txBox="1"/>
          <p:nvPr/>
        </p:nvSpPr>
        <p:spPr>
          <a:xfrm>
            <a:off x="7982017" y="1915862"/>
            <a:ext cx="1865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1450 - 1780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61EACD-E4C6-51AD-F2A5-47D6DC83DB0C}"/>
              </a:ext>
            </a:extLst>
          </p:cNvPr>
          <p:cNvSpPr txBox="1"/>
          <p:nvPr/>
        </p:nvSpPr>
        <p:spPr>
          <a:xfrm>
            <a:off x="9915714" y="1915862"/>
            <a:ext cx="1865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1780 - TODAY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7480EC-6C91-6F3B-AA63-C04E2A3667B9}"/>
              </a:ext>
            </a:extLst>
          </p:cNvPr>
          <p:cNvSpPr txBox="1"/>
          <p:nvPr/>
        </p:nvSpPr>
        <p:spPr>
          <a:xfrm>
            <a:off x="2951933" y="4433111"/>
            <a:ext cx="789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BA7B7B0-F1EA-F9E5-C3E4-628360F916AF}"/>
              </a:ext>
            </a:extLst>
          </p:cNvPr>
          <p:cNvCxnSpPr>
            <a:cxnSpLocks/>
          </p:cNvCxnSpPr>
          <p:nvPr/>
        </p:nvCxnSpPr>
        <p:spPr>
          <a:xfrm>
            <a:off x="8914626" y="6382270"/>
            <a:ext cx="2975984" cy="0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6CD5FED-5348-2683-05CD-8850FDF3756A}"/>
              </a:ext>
            </a:extLst>
          </p:cNvPr>
          <p:cNvSpPr txBox="1"/>
          <p:nvPr/>
        </p:nvSpPr>
        <p:spPr>
          <a:xfrm>
            <a:off x="10007808" y="6217784"/>
            <a:ext cx="789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SLATE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A90216-D99F-610B-3E91-C7BD0B33E1BB}"/>
              </a:ext>
            </a:extLst>
          </p:cNvPr>
          <p:cNvCxnSpPr>
            <a:cxnSpLocks/>
          </p:cNvCxnSpPr>
          <p:nvPr/>
        </p:nvCxnSpPr>
        <p:spPr>
          <a:xfrm>
            <a:off x="269067" y="3467996"/>
            <a:ext cx="11653866" cy="0"/>
          </a:xfrm>
          <a:prstGeom prst="straightConnector1">
            <a:avLst/>
          </a:prstGeom>
          <a:ln w="76200">
            <a:solidFill>
              <a:srgbClr val="4A381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8D99FEE1-5D11-C3DF-7DF6-E3753ED81E58}"/>
              </a:ext>
            </a:extLst>
          </p:cNvPr>
          <p:cNvSpPr/>
          <p:nvPr/>
        </p:nvSpPr>
        <p:spPr>
          <a:xfrm>
            <a:off x="269067" y="3314108"/>
            <a:ext cx="11653866" cy="307776"/>
          </a:xfrm>
          <a:prstGeom prst="homePlate">
            <a:avLst/>
          </a:prstGeom>
          <a:solidFill>
            <a:srgbClr val="4A38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ECABA2-81A3-F873-816B-64EB67AAD823}"/>
              </a:ext>
            </a:extLst>
          </p:cNvPr>
          <p:cNvSpPr txBox="1"/>
          <p:nvPr/>
        </p:nvSpPr>
        <p:spPr>
          <a:xfrm>
            <a:off x="5701190" y="3314108"/>
            <a:ext cx="789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WOOD</a:t>
            </a:r>
          </a:p>
        </p:txBody>
      </p:sp>
    </p:spTree>
    <p:extLst>
      <p:ext uri="{BB962C8B-B14F-4D97-AF65-F5344CB8AC3E}">
        <p14:creationId xmlns:p14="http://schemas.microsoft.com/office/powerpoint/2010/main" val="1901784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74343-5A18-DD1B-B649-6C61C67C1597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7227A1-2B78-587A-8579-DD3B9D8BB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9D4873-08B9-4329-E553-3F593FCA1F33}"/>
              </a:ext>
            </a:extLst>
          </p:cNvPr>
          <p:cNvSpPr txBox="1">
            <a:spLocks/>
          </p:cNvSpPr>
          <p:nvPr/>
        </p:nvSpPr>
        <p:spPr>
          <a:xfrm>
            <a:off x="4139459" y="474201"/>
            <a:ext cx="3913082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Iron Age roundhouse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drawing of a round house&#10;&#10;Description automatically generated">
            <a:extLst>
              <a:ext uri="{FF2B5EF4-FFF2-40B4-BE49-F238E27FC236}">
                <a16:creationId xmlns:a16="http://schemas.microsoft.com/office/drawing/2014/main" id="{703C437D-66A9-4087-F0CE-ECC6FC32AA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038017"/>
            <a:ext cx="5760000" cy="3891406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14EA421F-5CB4-12C1-19F4-053BDB114D48}"/>
              </a:ext>
            </a:extLst>
          </p:cNvPr>
          <p:cNvGrpSpPr/>
          <p:nvPr/>
        </p:nvGrpSpPr>
        <p:grpSpPr>
          <a:xfrm>
            <a:off x="5271346" y="5044462"/>
            <a:ext cx="1649309" cy="584775"/>
            <a:chOff x="5198058" y="5158973"/>
            <a:chExt cx="1649309" cy="584775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FAE0CD9-7249-2682-1D1E-BB26E9CD5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98058" y="5181360"/>
              <a:ext cx="540000" cy="54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53292B-F473-CF79-BD3E-D9CFF0CEEED8}"/>
                </a:ext>
              </a:extLst>
            </p:cNvPr>
            <p:cNvSpPr txBox="1"/>
            <p:nvPr/>
          </p:nvSpPr>
          <p:spPr>
            <a:xfrm>
              <a:off x="5826623" y="5158973"/>
              <a:ext cx="10207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74D8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FLOOR: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Earth floor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BEA6C2-FC2D-E8B5-6B42-026BE9D4D31C}"/>
              </a:ext>
            </a:extLst>
          </p:cNvPr>
          <p:cNvGrpSpPr/>
          <p:nvPr/>
        </p:nvGrpSpPr>
        <p:grpSpPr>
          <a:xfrm>
            <a:off x="725890" y="1572852"/>
            <a:ext cx="2137549" cy="584775"/>
            <a:chOff x="891401" y="1770422"/>
            <a:chExt cx="2137549" cy="58477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2786C54-737C-71F2-803D-4638C33B3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1401" y="1792809"/>
              <a:ext cx="540000" cy="54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3B1EAD-32F9-50D1-0FF9-A93DFE3FF53D}"/>
                </a:ext>
              </a:extLst>
            </p:cNvPr>
            <p:cNvSpPr txBox="1"/>
            <p:nvPr/>
          </p:nvSpPr>
          <p:spPr>
            <a:xfrm>
              <a:off x="1530848" y="1770422"/>
              <a:ext cx="149810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74D8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WALLS: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Wattle and daub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C9B6B0-74FC-9E52-704E-D32CB649C98C}"/>
              </a:ext>
            </a:extLst>
          </p:cNvPr>
          <p:cNvSpPr/>
          <p:nvPr/>
        </p:nvSpPr>
        <p:spPr>
          <a:xfrm>
            <a:off x="354664" y="1467941"/>
            <a:ext cx="2880000" cy="360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F179E38-E8F4-ACF3-0C6F-E42D2E5851E4}"/>
              </a:ext>
            </a:extLst>
          </p:cNvPr>
          <p:cNvSpPr/>
          <p:nvPr/>
        </p:nvSpPr>
        <p:spPr>
          <a:xfrm>
            <a:off x="8945435" y="1467943"/>
            <a:ext cx="2880000" cy="360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A1D48B1-D6A1-B40F-0A18-E6436E429213}"/>
              </a:ext>
            </a:extLst>
          </p:cNvPr>
          <p:cNvGrpSpPr/>
          <p:nvPr/>
        </p:nvGrpSpPr>
        <p:grpSpPr>
          <a:xfrm>
            <a:off x="9302050" y="1572852"/>
            <a:ext cx="2166771" cy="584775"/>
            <a:chOff x="9408943" y="1572852"/>
            <a:chExt cx="2166771" cy="5847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DE14EB-1636-FEB7-0C95-AB8FB7F02861}"/>
                </a:ext>
              </a:extLst>
            </p:cNvPr>
            <p:cNvSpPr txBox="1"/>
            <p:nvPr/>
          </p:nvSpPr>
          <p:spPr>
            <a:xfrm>
              <a:off x="10077612" y="1572852"/>
              <a:ext cx="149810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74D8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ROOF: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Thatched roof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E4692BB-29BC-B7D8-EBC8-869515E24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08943" y="1728788"/>
              <a:ext cx="720000" cy="272903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B86243B-E94C-4531-0B2E-C4FE45D7B3EA}"/>
              </a:ext>
            </a:extLst>
          </p:cNvPr>
          <p:cNvSpPr/>
          <p:nvPr/>
        </p:nvSpPr>
        <p:spPr>
          <a:xfrm>
            <a:off x="3936000" y="4934173"/>
            <a:ext cx="4320000" cy="1619151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 descr="A drawing of a fence&#10;&#10;Description automatically generated">
            <a:extLst>
              <a:ext uri="{FF2B5EF4-FFF2-40B4-BE49-F238E27FC236}">
                <a16:creationId xmlns:a16="http://schemas.microsoft.com/office/drawing/2014/main" id="{7BFC64A3-E865-75F6-4C10-CD8CAFE859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"/>
          <a:stretch/>
        </p:blipFill>
        <p:spPr>
          <a:xfrm>
            <a:off x="534664" y="2403825"/>
            <a:ext cx="2520000" cy="239552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183F65C-C916-B188-D0E3-F54C78525BEE}"/>
              </a:ext>
            </a:extLst>
          </p:cNvPr>
          <p:cNvSpPr txBox="1"/>
          <p:nvPr/>
        </p:nvSpPr>
        <p:spPr>
          <a:xfrm>
            <a:off x="2265467" y="2218701"/>
            <a:ext cx="670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Wattle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A7AF303-4798-F238-73F8-B4851AE0656D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2354239" y="2526478"/>
            <a:ext cx="246451" cy="185124"/>
          </a:xfrm>
          <a:prstGeom prst="straightConnector1">
            <a:avLst/>
          </a:prstGeom>
          <a:ln w="12700">
            <a:solidFill>
              <a:srgbClr val="774D8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0C592E6-C1CE-A3FD-BDE7-1E798B6B6FF6}"/>
              </a:ext>
            </a:extLst>
          </p:cNvPr>
          <p:cNvSpPr txBox="1"/>
          <p:nvPr/>
        </p:nvSpPr>
        <p:spPr>
          <a:xfrm>
            <a:off x="666405" y="4687198"/>
            <a:ext cx="5900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Daub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1712FF4-0122-3881-6E7E-17C57BE2E2D8}"/>
              </a:ext>
            </a:extLst>
          </p:cNvPr>
          <p:cNvCxnSpPr>
            <a:cxnSpLocks/>
          </p:cNvCxnSpPr>
          <p:nvPr/>
        </p:nvCxnSpPr>
        <p:spPr>
          <a:xfrm flipV="1">
            <a:off x="1137688" y="4530766"/>
            <a:ext cx="246451" cy="185124"/>
          </a:xfrm>
          <a:prstGeom prst="straightConnector1">
            <a:avLst/>
          </a:prstGeom>
          <a:ln w="12700">
            <a:solidFill>
              <a:srgbClr val="774D8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B2FBBA1-C607-76BE-4DC1-99B73CCE76B5}"/>
              </a:ext>
            </a:extLst>
          </p:cNvPr>
          <p:cNvSpPr txBox="1"/>
          <p:nvPr/>
        </p:nvSpPr>
        <p:spPr>
          <a:xfrm>
            <a:off x="1981714" y="4544720"/>
            <a:ext cx="801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Timber posts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A6C2E678-12FC-4503-72A6-D02119CA4127}"/>
              </a:ext>
            </a:extLst>
          </p:cNvPr>
          <p:cNvCxnSpPr>
            <a:cxnSpLocks/>
          </p:cNvCxnSpPr>
          <p:nvPr/>
        </p:nvCxnSpPr>
        <p:spPr>
          <a:xfrm rot="10800000">
            <a:off x="1904623" y="4530766"/>
            <a:ext cx="187050" cy="275564"/>
          </a:xfrm>
          <a:prstGeom prst="curvedConnector2">
            <a:avLst/>
          </a:prstGeom>
          <a:ln w="12700">
            <a:solidFill>
              <a:srgbClr val="774D8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D074FBD5-C032-B3DF-6D81-2AC5E5CD7A6A}"/>
              </a:ext>
            </a:extLst>
          </p:cNvPr>
          <p:cNvCxnSpPr>
            <a:cxnSpLocks/>
          </p:cNvCxnSpPr>
          <p:nvPr/>
        </p:nvCxnSpPr>
        <p:spPr>
          <a:xfrm rot="10800000" flipH="1">
            <a:off x="2646359" y="4538758"/>
            <a:ext cx="187050" cy="275564"/>
          </a:xfrm>
          <a:prstGeom prst="curvedConnector2">
            <a:avLst/>
          </a:prstGeom>
          <a:ln w="12700">
            <a:solidFill>
              <a:srgbClr val="774D8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Graphic 65">
            <a:extLst>
              <a:ext uri="{FF2B5EF4-FFF2-40B4-BE49-F238E27FC236}">
                <a16:creationId xmlns:a16="http://schemas.microsoft.com/office/drawing/2014/main" id="{EE09B09F-62E9-5B4D-181A-456FE10D70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7108335">
            <a:off x="3434762" y="3228507"/>
            <a:ext cx="301425" cy="73292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F8FADFB-FCA6-FF21-A93B-DDD9BB36E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222402">
            <a:off x="8415105" y="2453864"/>
            <a:ext cx="301425" cy="807641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FEB0A6C-7A69-490D-254E-CA2644AEB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5973812" y="4172746"/>
            <a:ext cx="301425" cy="732925"/>
          </a:xfrm>
          <a:prstGeom prst="rect">
            <a:avLst/>
          </a:prstGeom>
        </p:spPr>
      </p:pic>
      <p:pic>
        <p:nvPicPr>
          <p:cNvPr id="71" name="Picture 70" descr="A straw hut with baskets and a pole&#10;&#10;Description automatically generated with medium confidence">
            <a:extLst>
              <a:ext uri="{FF2B5EF4-FFF2-40B4-BE49-F238E27FC236}">
                <a16:creationId xmlns:a16="http://schemas.microsoft.com/office/drawing/2014/main" id="{56981BFE-9349-932E-9C14-DB1A3D3D0C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326" r="10242" b="-319"/>
          <a:stretch/>
        </p:blipFill>
        <p:spPr>
          <a:xfrm>
            <a:off x="9103264" y="2683877"/>
            <a:ext cx="2564342" cy="230456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E3017A6-D34D-B452-C3DF-03A2C5D40ACD}"/>
              </a:ext>
            </a:extLst>
          </p:cNvPr>
          <p:cNvSpPr txBox="1"/>
          <p:nvPr/>
        </p:nvSpPr>
        <p:spPr>
          <a:xfrm>
            <a:off x="10986890" y="2156666"/>
            <a:ext cx="670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Straw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4819AA8-61FE-914A-22C3-8E7DD1D179EC}"/>
              </a:ext>
            </a:extLst>
          </p:cNvPr>
          <p:cNvSpPr txBox="1"/>
          <p:nvPr/>
        </p:nvSpPr>
        <p:spPr>
          <a:xfrm>
            <a:off x="9119681" y="2156666"/>
            <a:ext cx="14324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Wooden frame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3EA6401-FD02-BF08-05FC-30D7846CCC85}"/>
              </a:ext>
            </a:extLst>
          </p:cNvPr>
          <p:cNvCxnSpPr>
            <a:cxnSpLocks/>
          </p:cNvCxnSpPr>
          <p:nvPr/>
        </p:nvCxnSpPr>
        <p:spPr>
          <a:xfrm>
            <a:off x="9641197" y="2406217"/>
            <a:ext cx="188076" cy="212823"/>
          </a:xfrm>
          <a:prstGeom prst="straightConnector1">
            <a:avLst/>
          </a:prstGeom>
          <a:ln w="12700">
            <a:solidFill>
              <a:srgbClr val="774D8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323DF75-8486-8AE4-3184-7E56A95DE1A2}"/>
              </a:ext>
            </a:extLst>
          </p:cNvPr>
          <p:cNvCxnSpPr>
            <a:cxnSpLocks/>
          </p:cNvCxnSpPr>
          <p:nvPr/>
        </p:nvCxnSpPr>
        <p:spPr>
          <a:xfrm flipH="1">
            <a:off x="11405432" y="2403074"/>
            <a:ext cx="65314" cy="215966"/>
          </a:xfrm>
          <a:prstGeom prst="straightConnector1">
            <a:avLst/>
          </a:prstGeom>
          <a:ln w="12700">
            <a:solidFill>
              <a:srgbClr val="774D8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 descr="A close up of a dirt field&#10;&#10;Description automatically generated">
            <a:extLst>
              <a:ext uri="{FF2B5EF4-FFF2-40B4-BE49-F238E27FC236}">
                <a16:creationId xmlns:a16="http://schemas.microsoft.com/office/drawing/2014/main" id="{33CE8756-A071-4B8F-68EC-93EA43CBF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5" t="22879" r="-5" b="35227"/>
          <a:stretch/>
        </p:blipFill>
        <p:spPr>
          <a:xfrm>
            <a:off x="4144728" y="5743748"/>
            <a:ext cx="3960000" cy="6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4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E80B77-663E-2C44-0A62-69E6D2065AA3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A4AFFEE-AFEB-3294-1664-54F562CAE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872BBA-0611-3400-9CE8-B7CF8B9A91F3}"/>
              </a:ext>
            </a:extLst>
          </p:cNvPr>
          <p:cNvSpPr txBox="1">
            <a:spLocks/>
          </p:cNvSpPr>
          <p:nvPr/>
        </p:nvSpPr>
        <p:spPr>
          <a:xfrm>
            <a:off x="4912942" y="474201"/>
            <a:ext cx="2366116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 villa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drawing of a building&#10;&#10;Description automatically generated">
            <a:extLst>
              <a:ext uri="{FF2B5EF4-FFF2-40B4-BE49-F238E27FC236}">
                <a16:creationId xmlns:a16="http://schemas.microsoft.com/office/drawing/2014/main" id="{0C0917D2-A525-6D30-0765-658023245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2052128"/>
            <a:ext cx="4680000" cy="177517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FC074EF-8D29-EE9C-F7D7-03ACE1A0C647}"/>
              </a:ext>
            </a:extLst>
          </p:cNvPr>
          <p:cNvGrpSpPr/>
          <p:nvPr/>
        </p:nvGrpSpPr>
        <p:grpSpPr>
          <a:xfrm>
            <a:off x="4778799" y="4334089"/>
            <a:ext cx="2634403" cy="584775"/>
            <a:chOff x="5271346" y="5044462"/>
            <a:chExt cx="2634403" cy="58477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6A4E1CA5-6C66-3C73-51B3-A34D3C014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71346" y="5066849"/>
              <a:ext cx="540000" cy="54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CDFE44-346D-A45C-F742-C4A532D7C471}"/>
                </a:ext>
              </a:extLst>
            </p:cNvPr>
            <p:cNvSpPr txBox="1"/>
            <p:nvPr/>
          </p:nvSpPr>
          <p:spPr>
            <a:xfrm>
              <a:off x="5899910" y="5044462"/>
              <a:ext cx="200583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74D8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FLOOR: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Mosaics and tile floors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684CE8-BB12-58A8-338F-255D9794B9C1}"/>
              </a:ext>
            </a:extLst>
          </p:cNvPr>
          <p:cNvGrpSpPr/>
          <p:nvPr/>
        </p:nvGrpSpPr>
        <p:grpSpPr>
          <a:xfrm>
            <a:off x="725890" y="1572852"/>
            <a:ext cx="2137549" cy="584775"/>
            <a:chOff x="891401" y="1770422"/>
            <a:chExt cx="2137549" cy="584775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485902C9-8BD8-0D20-5700-1838FC049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1401" y="1792809"/>
              <a:ext cx="540000" cy="54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6906BC-8D10-70A6-C58D-478CAEA0DE49}"/>
                </a:ext>
              </a:extLst>
            </p:cNvPr>
            <p:cNvSpPr txBox="1"/>
            <p:nvPr/>
          </p:nvSpPr>
          <p:spPr>
            <a:xfrm>
              <a:off x="1530848" y="1770422"/>
              <a:ext cx="149810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74D8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WALLS: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Bricks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1FE44A2-8B52-A461-46F0-299A2BA295A7}"/>
              </a:ext>
            </a:extLst>
          </p:cNvPr>
          <p:cNvSpPr/>
          <p:nvPr/>
        </p:nvSpPr>
        <p:spPr>
          <a:xfrm>
            <a:off x="354664" y="1467941"/>
            <a:ext cx="2880000" cy="360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269917E-CFF5-9D30-4F73-7CB96440369B}"/>
              </a:ext>
            </a:extLst>
          </p:cNvPr>
          <p:cNvSpPr/>
          <p:nvPr/>
        </p:nvSpPr>
        <p:spPr>
          <a:xfrm>
            <a:off x="8945435" y="1467943"/>
            <a:ext cx="2880000" cy="360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A487EA-62DC-5580-63C5-CC5D9157886E}"/>
              </a:ext>
            </a:extLst>
          </p:cNvPr>
          <p:cNvGrpSpPr/>
          <p:nvPr/>
        </p:nvGrpSpPr>
        <p:grpSpPr>
          <a:xfrm>
            <a:off x="9302050" y="1572852"/>
            <a:ext cx="2166771" cy="584775"/>
            <a:chOff x="9408943" y="1572852"/>
            <a:chExt cx="2166771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447CFC-88FB-A46D-665F-C8DE200848E2}"/>
                </a:ext>
              </a:extLst>
            </p:cNvPr>
            <p:cNvSpPr txBox="1"/>
            <p:nvPr/>
          </p:nvSpPr>
          <p:spPr>
            <a:xfrm>
              <a:off x="10077612" y="1572852"/>
              <a:ext cx="149810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74D8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ROOF: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Tiled roof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E0D46D78-5CA8-631E-D178-5005F0A6E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08943" y="1728788"/>
              <a:ext cx="720000" cy="272903"/>
            </a:xfrm>
            <a:prstGeom prst="rect">
              <a:avLst/>
            </a:prstGeom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243B58-EF3B-CD1D-D626-C38DD897F40C}"/>
              </a:ext>
            </a:extLst>
          </p:cNvPr>
          <p:cNvSpPr/>
          <p:nvPr/>
        </p:nvSpPr>
        <p:spPr>
          <a:xfrm>
            <a:off x="3936000" y="4223799"/>
            <a:ext cx="4320000" cy="216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30107079-803E-D214-6180-2188DF2675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799619">
            <a:off x="3589752" y="2243090"/>
            <a:ext cx="301425" cy="97407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8D9596A7-A9E4-B292-690D-A367595219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25050">
            <a:off x="8350730" y="1951147"/>
            <a:ext cx="353186" cy="94633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42AF143-F044-7651-456A-C604146315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6002437" y="3429000"/>
            <a:ext cx="301425" cy="732925"/>
          </a:xfrm>
          <a:prstGeom prst="rect">
            <a:avLst/>
          </a:prstGeom>
        </p:spPr>
      </p:pic>
      <p:pic>
        <p:nvPicPr>
          <p:cNvPr id="7" name="Picture 6" descr="A drawing of a tower of different colored squares&#10;&#10;Description automatically generated">
            <a:extLst>
              <a:ext uri="{FF2B5EF4-FFF2-40B4-BE49-F238E27FC236}">
                <a16:creationId xmlns:a16="http://schemas.microsoft.com/office/drawing/2014/main" id="{86664092-E18B-53D9-26F1-7E54BC0F8C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11" y="2157627"/>
            <a:ext cx="1724307" cy="2880000"/>
          </a:xfrm>
          <a:prstGeom prst="rect">
            <a:avLst/>
          </a:prstGeom>
        </p:spPr>
      </p:pic>
      <p:pic>
        <p:nvPicPr>
          <p:cNvPr id="12" name="Picture 11" descr="A mosaic on a brick wall&#10;&#10;Description automatically generated">
            <a:extLst>
              <a:ext uri="{FF2B5EF4-FFF2-40B4-BE49-F238E27FC236}">
                <a16:creationId xmlns:a16="http://schemas.microsoft.com/office/drawing/2014/main" id="{0FF40810-72C2-4509-5F81-45AF070926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 t="8795" r="6302" b="40599"/>
          <a:stretch/>
        </p:blipFill>
        <p:spPr>
          <a:xfrm>
            <a:off x="4296000" y="4948722"/>
            <a:ext cx="3600000" cy="1380927"/>
          </a:xfrm>
          <a:prstGeom prst="rect">
            <a:avLst/>
          </a:prstGeom>
        </p:spPr>
      </p:pic>
      <p:pic>
        <p:nvPicPr>
          <p:cNvPr id="15" name="Picture 14" descr="A drawing of a roof&#10;&#10;Description automatically generated">
            <a:extLst>
              <a:ext uri="{FF2B5EF4-FFF2-40B4-BE49-F238E27FC236}">
                <a16:creationId xmlns:a16="http://schemas.microsoft.com/office/drawing/2014/main" id="{0107B2E2-DC8F-0807-6754-A7ACD3278F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35" y="2505038"/>
            <a:ext cx="2520000" cy="20163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5D634F-8516-41E5-DF5C-2AA34C0755E6}"/>
              </a:ext>
            </a:extLst>
          </p:cNvPr>
          <p:cNvSpPr txBox="1"/>
          <p:nvPr/>
        </p:nvSpPr>
        <p:spPr>
          <a:xfrm>
            <a:off x="9867365" y="2160965"/>
            <a:ext cx="754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Imbrex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77D9F1-1A75-0A4E-27BD-ED4827A6AEB2}"/>
              </a:ext>
            </a:extLst>
          </p:cNvPr>
          <p:cNvCxnSpPr>
            <a:cxnSpLocks/>
          </p:cNvCxnSpPr>
          <p:nvPr/>
        </p:nvCxnSpPr>
        <p:spPr>
          <a:xfrm>
            <a:off x="10473108" y="2443957"/>
            <a:ext cx="292012" cy="106411"/>
          </a:xfrm>
          <a:prstGeom prst="straightConnector1">
            <a:avLst/>
          </a:prstGeom>
          <a:ln w="12700">
            <a:solidFill>
              <a:srgbClr val="774D8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D4CAD5-A5E4-E0A0-BE63-F4D5E4EB928C}"/>
              </a:ext>
            </a:extLst>
          </p:cNvPr>
          <p:cNvCxnSpPr>
            <a:cxnSpLocks/>
          </p:cNvCxnSpPr>
          <p:nvPr/>
        </p:nvCxnSpPr>
        <p:spPr>
          <a:xfrm flipV="1">
            <a:off x="10411837" y="4533914"/>
            <a:ext cx="246451" cy="185124"/>
          </a:xfrm>
          <a:prstGeom prst="straightConnector1">
            <a:avLst/>
          </a:prstGeom>
          <a:ln w="12700">
            <a:solidFill>
              <a:srgbClr val="774D8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F7A3808-F9F0-740D-8C56-34206DB296D4}"/>
              </a:ext>
            </a:extLst>
          </p:cNvPr>
          <p:cNvSpPr txBox="1"/>
          <p:nvPr/>
        </p:nvSpPr>
        <p:spPr>
          <a:xfrm>
            <a:off x="9718777" y="4611087"/>
            <a:ext cx="754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Tegula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16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lose up of a tile&#10;&#10;Description automatically generated">
            <a:extLst>
              <a:ext uri="{FF2B5EF4-FFF2-40B4-BE49-F238E27FC236}">
                <a16:creationId xmlns:a16="http://schemas.microsoft.com/office/drawing/2014/main" id="{9E37B242-4B9A-E3DB-3919-605E957D1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97" y="4467101"/>
            <a:ext cx="1948771" cy="1980000"/>
          </a:xfrm>
          <a:prstGeom prst="rect">
            <a:avLst/>
          </a:prstGeom>
        </p:spPr>
      </p:pic>
      <p:pic>
        <p:nvPicPr>
          <p:cNvPr id="30" name="Picture 29" descr="A close-up of a stone&#10;&#10;Description automatically generated">
            <a:extLst>
              <a:ext uri="{FF2B5EF4-FFF2-40B4-BE49-F238E27FC236}">
                <a16:creationId xmlns:a16="http://schemas.microsoft.com/office/drawing/2014/main" id="{E9E60BD5-9525-4A35-831E-539BD5D99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16" y="4467101"/>
            <a:ext cx="1875153" cy="1980000"/>
          </a:xfrm>
          <a:prstGeom prst="rect">
            <a:avLst/>
          </a:prstGeom>
        </p:spPr>
      </p:pic>
      <p:pic>
        <p:nvPicPr>
          <p:cNvPr id="24" name="Picture 23" descr="A person in a hard hat working on a brick floor&#10;&#10;Description automatically generated">
            <a:extLst>
              <a:ext uri="{FF2B5EF4-FFF2-40B4-BE49-F238E27FC236}">
                <a16:creationId xmlns:a16="http://schemas.microsoft.com/office/drawing/2014/main" id="{F7970F97-7ED5-DFB3-7813-CE5105014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5969" r="141" b="15854"/>
          <a:stretch/>
        </p:blipFill>
        <p:spPr>
          <a:xfrm>
            <a:off x="7512933" y="1812436"/>
            <a:ext cx="3240000" cy="1980000"/>
          </a:xfrm>
          <a:prstGeom prst="rect">
            <a:avLst/>
          </a:prstGeom>
        </p:spPr>
      </p:pic>
      <p:pic>
        <p:nvPicPr>
          <p:cNvPr id="22" name="Picture 21" descr="Men in safety vests working on a mosaic&#10;&#10;Description automatically generated">
            <a:extLst>
              <a:ext uri="{FF2B5EF4-FFF2-40B4-BE49-F238E27FC236}">
                <a16:creationId xmlns:a16="http://schemas.microsoft.com/office/drawing/2014/main" id="{7AF21960-3B26-6827-814D-BE89125FF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 t="41937" r="38210" b="17058"/>
          <a:stretch/>
        </p:blipFill>
        <p:spPr>
          <a:xfrm>
            <a:off x="1439067" y="4456467"/>
            <a:ext cx="3240000" cy="1990634"/>
          </a:xfrm>
          <a:prstGeom prst="rect">
            <a:avLst/>
          </a:prstGeom>
        </p:spPr>
      </p:pic>
      <p:pic>
        <p:nvPicPr>
          <p:cNvPr id="18" name="Picture 17" descr="A close up of a dirt field&#10;&#10;Description automatically generated">
            <a:extLst>
              <a:ext uri="{FF2B5EF4-FFF2-40B4-BE49-F238E27FC236}">
                <a16:creationId xmlns:a16="http://schemas.microsoft.com/office/drawing/2014/main" id="{DAA3D7C1-1F98-E306-E306-EB51658906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000" r="20000" b="4700"/>
          <a:stretch/>
        </p:blipFill>
        <p:spPr>
          <a:xfrm>
            <a:off x="1439067" y="1812435"/>
            <a:ext cx="3240000" cy="19854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6E2A20-CE56-57B8-69BA-D0D18DFF1B43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70830AE-9C34-2147-2BE7-9C67BE13A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B5C25E-987F-1123-E47B-6FB1E6B17939}"/>
              </a:ext>
            </a:extLst>
          </p:cNvPr>
          <p:cNvGrpSpPr/>
          <p:nvPr/>
        </p:nvGrpSpPr>
        <p:grpSpPr>
          <a:xfrm>
            <a:off x="3869459" y="281614"/>
            <a:ext cx="4453082" cy="899999"/>
            <a:chOff x="3599459" y="281614"/>
            <a:chExt cx="4453082" cy="899999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76E0A21C-996D-4FFF-C417-576B7B097633}"/>
                </a:ext>
              </a:extLst>
            </p:cNvPr>
            <p:cNvSpPr txBox="1">
              <a:spLocks/>
            </p:cNvSpPr>
            <p:nvPr/>
          </p:nvSpPr>
          <p:spPr>
            <a:xfrm>
              <a:off x="4139459" y="281614"/>
              <a:ext cx="3913082" cy="89999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74D8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Building materials: floors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A555503-E280-98BE-ED20-CF8F711E3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599459" y="461613"/>
              <a:ext cx="540000" cy="540000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C7537A-171D-9D37-FB33-BDFA81613D47}"/>
              </a:ext>
            </a:extLst>
          </p:cNvPr>
          <p:cNvSpPr/>
          <p:nvPr/>
        </p:nvSpPr>
        <p:spPr>
          <a:xfrm>
            <a:off x="1169067" y="4038619"/>
            <a:ext cx="378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E9CA26-1926-F98F-F106-58D3E1F5006C}"/>
              </a:ext>
            </a:extLst>
          </p:cNvPr>
          <p:cNvSpPr/>
          <p:nvPr/>
        </p:nvSpPr>
        <p:spPr>
          <a:xfrm>
            <a:off x="1169067" y="1418943"/>
            <a:ext cx="378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E7781C-61CB-9E1C-E23F-B7DF71CC8615}"/>
              </a:ext>
            </a:extLst>
          </p:cNvPr>
          <p:cNvSpPr/>
          <p:nvPr/>
        </p:nvSpPr>
        <p:spPr>
          <a:xfrm>
            <a:off x="7242933" y="4038619"/>
            <a:ext cx="378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F3DB1C-DE58-8F5C-5242-5266C82423B7}"/>
              </a:ext>
            </a:extLst>
          </p:cNvPr>
          <p:cNvSpPr/>
          <p:nvPr/>
        </p:nvSpPr>
        <p:spPr>
          <a:xfrm>
            <a:off x="7242933" y="1418943"/>
            <a:ext cx="378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701019-21F2-7741-0B1C-001696F32F31}"/>
              </a:ext>
            </a:extLst>
          </p:cNvPr>
          <p:cNvSpPr txBox="1"/>
          <p:nvPr/>
        </p:nvSpPr>
        <p:spPr>
          <a:xfrm>
            <a:off x="2255730" y="1418943"/>
            <a:ext cx="1606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 FLOOR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BBF76-CADF-4651-9DB8-E9270461876A}"/>
              </a:ext>
            </a:extLst>
          </p:cNvPr>
          <p:cNvSpPr txBox="1"/>
          <p:nvPr/>
        </p:nvSpPr>
        <p:spPr>
          <a:xfrm>
            <a:off x="2255730" y="4068194"/>
            <a:ext cx="1606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MOSAIC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DF307-5253-9709-85C2-06F09E472C11}"/>
              </a:ext>
            </a:extLst>
          </p:cNvPr>
          <p:cNvSpPr txBox="1"/>
          <p:nvPr/>
        </p:nvSpPr>
        <p:spPr>
          <a:xfrm>
            <a:off x="7955305" y="1418943"/>
            <a:ext cx="2355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CERAMIC TESSERAE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D12CE-ED67-95EC-BB22-B8834A160EC2}"/>
              </a:ext>
            </a:extLst>
          </p:cNvPr>
          <p:cNvSpPr txBox="1"/>
          <p:nvPr/>
        </p:nvSpPr>
        <p:spPr>
          <a:xfrm>
            <a:off x="8329596" y="4068194"/>
            <a:ext cx="1606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TILES</a:t>
            </a:r>
          </a:p>
        </p:txBody>
      </p:sp>
    </p:spTree>
    <p:extLst>
      <p:ext uri="{BB962C8B-B14F-4D97-AF65-F5344CB8AC3E}">
        <p14:creationId xmlns:p14="http://schemas.microsoft.com/office/powerpoint/2010/main" val="382125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rick with black spots&#10;&#10;Description automatically generated">
            <a:extLst>
              <a:ext uri="{FF2B5EF4-FFF2-40B4-BE49-F238E27FC236}">
                <a16:creationId xmlns:a16="http://schemas.microsoft.com/office/drawing/2014/main" id="{39C9F054-F936-77C9-ADE3-61F84F7C5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90" y="2027360"/>
            <a:ext cx="4042686" cy="1885053"/>
          </a:xfrm>
          <a:prstGeom prst="rect">
            <a:avLst/>
          </a:prstGeom>
        </p:spPr>
      </p:pic>
      <p:pic>
        <p:nvPicPr>
          <p:cNvPr id="16" name="Picture 15" descr="A pile of dirt and sticks&#10;&#10;Description automatically generated">
            <a:extLst>
              <a:ext uri="{FF2B5EF4-FFF2-40B4-BE49-F238E27FC236}">
                <a16:creationId xmlns:a16="http://schemas.microsoft.com/office/drawing/2014/main" id="{C0AE768E-0AFB-87FB-0225-81812B78D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1986" b="9949"/>
          <a:stretch/>
        </p:blipFill>
        <p:spPr>
          <a:xfrm>
            <a:off x="613498" y="1941303"/>
            <a:ext cx="4851640" cy="44169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26DB0C-BB3F-803D-8919-DE74EAF22DE2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9AB2A2-89FF-2D8F-5349-55C4FA9FA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EC4FE2-0B61-2D13-6EB7-7F8043A7B200}"/>
              </a:ext>
            </a:extLst>
          </p:cNvPr>
          <p:cNvGrpSpPr/>
          <p:nvPr/>
        </p:nvGrpSpPr>
        <p:grpSpPr>
          <a:xfrm>
            <a:off x="3869459" y="281614"/>
            <a:ext cx="4453082" cy="899999"/>
            <a:chOff x="3869459" y="281614"/>
            <a:chExt cx="4453082" cy="899999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EE7A029F-BE8C-A602-8130-45EC4BD8DB68}"/>
                </a:ext>
              </a:extLst>
            </p:cNvPr>
            <p:cNvSpPr txBox="1">
              <a:spLocks/>
            </p:cNvSpPr>
            <p:nvPr/>
          </p:nvSpPr>
          <p:spPr>
            <a:xfrm>
              <a:off x="4409459" y="281614"/>
              <a:ext cx="3913082" cy="89999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74D8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Building materials: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74D8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walls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BB03370-C38B-BBC1-956E-6E21F18F3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69459" y="461613"/>
              <a:ext cx="540000" cy="54000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5629DA4-2FEC-E232-5A5B-BE18B02D054B}"/>
              </a:ext>
            </a:extLst>
          </p:cNvPr>
          <p:cNvSpPr/>
          <p:nvPr/>
        </p:nvSpPr>
        <p:spPr>
          <a:xfrm>
            <a:off x="539067" y="1361612"/>
            <a:ext cx="5040000" cy="504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84EEF0-CD73-0F09-6B9B-B72FBCA86086}"/>
              </a:ext>
            </a:extLst>
          </p:cNvPr>
          <p:cNvSpPr txBox="1"/>
          <p:nvPr/>
        </p:nvSpPr>
        <p:spPr>
          <a:xfrm>
            <a:off x="1982203" y="1418943"/>
            <a:ext cx="2153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WATTLE and DAUB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61968C-3EF9-19ED-6BED-3DB6F1CD4ECE}"/>
              </a:ext>
            </a:extLst>
          </p:cNvPr>
          <p:cNvSpPr txBox="1"/>
          <p:nvPr/>
        </p:nvSpPr>
        <p:spPr>
          <a:xfrm>
            <a:off x="7955305" y="1418943"/>
            <a:ext cx="2355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BRICKS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29C5EF-B315-DCA2-C18B-FC6963E8E983}"/>
              </a:ext>
            </a:extLst>
          </p:cNvPr>
          <p:cNvSpPr/>
          <p:nvPr/>
        </p:nvSpPr>
        <p:spPr>
          <a:xfrm>
            <a:off x="6612933" y="1361612"/>
            <a:ext cx="5040000" cy="504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A close-up of a stone&#10;&#10;Description automatically generated">
            <a:extLst>
              <a:ext uri="{FF2B5EF4-FFF2-40B4-BE49-F238E27FC236}">
                <a16:creationId xmlns:a16="http://schemas.microsoft.com/office/drawing/2014/main" id="{151D281C-BACF-E6B5-9A45-0A753EE5BB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933" y="4233764"/>
            <a:ext cx="3960000" cy="184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DCA4897E-6088-D071-01D4-0291ACEA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8767" y="2002350"/>
            <a:ext cx="2829148" cy="2829148"/>
          </a:xfrm>
          <a:prstGeom prst="rect">
            <a:avLst/>
          </a:prstGeom>
        </p:spPr>
      </p:pic>
      <p:pic>
        <p:nvPicPr>
          <p:cNvPr id="21" name="Picture 20" descr="A fire pit in a field&#10;&#10;Description automatically generated">
            <a:extLst>
              <a:ext uri="{FF2B5EF4-FFF2-40B4-BE49-F238E27FC236}">
                <a16:creationId xmlns:a16="http://schemas.microsoft.com/office/drawing/2014/main" id="{50392964-6BE2-E571-4D73-1AF534C34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7" r="39848" b="58521"/>
          <a:stretch/>
        </p:blipFill>
        <p:spPr>
          <a:xfrm>
            <a:off x="466050" y="3594162"/>
            <a:ext cx="3420000" cy="2340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D7825-0E77-066D-FE14-B6D5158549B2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AAA86C9-D541-79F6-9584-544D6ED91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73CF4F-E7B1-DFF0-4CB6-8C7B4641365F}"/>
              </a:ext>
            </a:extLst>
          </p:cNvPr>
          <p:cNvGrpSpPr/>
          <p:nvPr/>
        </p:nvGrpSpPr>
        <p:grpSpPr>
          <a:xfrm>
            <a:off x="3824459" y="281614"/>
            <a:ext cx="4543082" cy="899999"/>
            <a:chOff x="3779459" y="281614"/>
            <a:chExt cx="4543082" cy="899999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3915DAAA-B43D-FEBF-537A-8C6A429173C2}"/>
                </a:ext>
              </a:extLst>
            </p:cNvPr>
            <p:cNvSpPr txBox="1">
              <a:spLocks/>
            </p:cNvSpPr>
            <p:nvPr/>
          </p:nvSpPr>
          <p:spPr>
            <a:xfrm>
              <a:off x="4409459" y="281614"/>
              <a:ext cx="3913082" cy="89999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74D8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Building materials: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74D8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roofs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58435FA-3EFC-62A5-7C02-23367FF49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79459" y="595162"/>
              <a:ext cx="720000" cy="27290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2F345CE-25D9-86FA-EF4B-63EFE64A4841}"/>
              </a:ext>
            </a:extLst>
          </p:cNvPr>
          <p:cNvSpPr txBox="1"/>
          <p:nvPr/>
        </p:nvSpPr>
        <p:spPr>
          <a:xfrm>
            <a:off x="1372713" y="3046751"/>
            <a:ext cx="1606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9F498-BEA4-E888-9301-280F190DF158}"/>
              </a:ext>
            </a:extLst>
          </p:cNvPr>
          <p:cNvSpPr txBox="1"/>
          <p:nvPr/>
        </p:nvSpPr>
        <p:spPr>
          <a:xfrm>
            <a:off x="4973089" y="1725657"/>
            <a:ext cx="2256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TEGULA and IMBREX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F6606B-C1B9-C2B1-5766-8F480BE089A9}"/>
              </a:ext>
            </a:extLst>
          </p:cNvPr>
          <p:cNvSpPr txBox="1"/>
          <p:nvPr/>
        </p:nvSpPr>
        <p:spPr>
          <a:xfrm>
            <a:off x="9212612" y="3045640"/>
            <a:ext cx="1606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PEG TILE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BB6B3AB-3A33-54E0-85C3-9B1FA113E6CD}"/>
              </a:ext>
            </a:extLst>
          </p:cNvPr>
          <p:cNvSpPr/>
          <p:nvPr/>
        </p:nvSpPr>
        <p:spPr>
          <a:xfrm>
            <a:off x="286050" y="3018883"/>
            <a:ext cx="3780000" cy="306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48EDF3-048E-8861-B7BA-9E96B8D3FE14}"/>
              </a:ext>
            </a:extLst>
          </p:cNvPr>
          <p:cNvSpPr/>
          <p:nvPr/>
        </p:nvSpPr>
        <p:spPr>
          <a:xfrm>
            <a:off x="4211315" y="1596775"/>
            <a:ext cx="3780000" cy="306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4BBB12-18E8-5E9E-3E9A-8E025E28074E}"/>
              </a:ext>
            </a:extLst>
          </p:cNvPr>
          <p:cNvSpPr/>
          <p:nvPr/>
        </p:nvSpPr>
        <p:spPr>
          <a:xfrm>
            <a:off x="8125949" y="3017772"/>
            <a:ext cx="3780000" cy="306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ED14FBF7-4C7A-36CF-446D-C14107F07F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19188" y="3414972"/>
            <a:ext cx="2593523" cy="25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421C6-2D9C-07E4-709B-660DC8D49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0" y="429742"/>
            <a:ext cx="12193200" cy="282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481D09-1A5B-076D-64BE-1EA163E3905E}"/>
              </a:ext>
            </a:extLst>
          </p:cNvPr>
          <p:cNvSpPr txBox="1">
            <a:spLocks/>
          </p:cNvSpPr>
          <p:nvPr/>
        </p:nvSpPr>
        <p:spPr>
          <a:xfrm>
            <a:off x="5454081" y="895025"/>
            <a:ext cx="3249428" cy="8931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43 - 410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 PERIOD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98BA8C3-B935-E86E-2A2E-24A101730647}"/>
              </a:ext>
            </a:extLst>
          </p:cNvPr>
          <p:cNvSpPr/>
          <p:nvPr/>
        </p:nvSpPr>
        <p:spPr>
          <a:xfrm rot="16200000">
            <a:off x="5328081" y="954308"/>
            <a:ext cx="432000" cy="180000"/>
          </a:xfrm>
          <a:prstGeom prst="rightArrow">
            <a:avLst/>
          </a:prstGeom>
          <a:solidFill>
            <a:srgbClr val="774D8B"/>
          </a:solidFill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6711A2B-A03D-DEFA-15E9-61B8DC9D0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" b="1638"/>
          <a:stretch/>
        </p:blipFill>
        <p:spPr>
          <a:xfrm>
            <a:off x="515576" y="2538166"/>
            <a:ext cx="3240000" cy="21871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B574D65-B4D8-73A8-6462-A10183DA878C}"/>
              </a:ext>
            </a:extLst>
          </p:cNvPr>
          <p:cNvSpPr txBox="1"/>
          <p:nvPr/>
        </p:nvSpPr>
        <p:spPr>
          <a:xfrm>
            <a:off x="1017626" y="4841330"/>
            <a:ext cx="223590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Decorated Samian ware pottery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7B7E382-84BC-9009-EF47-A690BB38A6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69" t="8337" r="-18789" b="5490"/>
          <a:stretch/>
        </p:blipFill>
        <p:spPr>
          <a:xfrm>
            <a:off x="4506513" y="2551726"/>
            <a:ext cx="3178974" cy="2160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3128FE1-2D84-21B1-D6E5-945F118BD44A}"/>
              </a:ext>
            </a:extLst>
          </p:cNvPr>
          <p:cNvSpPr txBox="1"/>
          <p:nvPr/>
        </p:nvSpPr>
        <p:spPr>
          <a:xfrm>
            <a:off x="5454081" y="4841330"/>
            <a:ext cx="128383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 glass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D9CCB2-1C75-F1F8-151B-F0FAA3B8BCDB}"/>
              </a:ext>
            </a:extLst>
          </p:cNvPr>
          <p:cNvSpPr txBox="1"/>
          <p:nvPr/>
        </p:nvSpPr>
        <p:spPr>
          <a:xfrm>
            <a:off x="9453206" y="4841330"/>
            <a:ext cx="120643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 spoon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5F8FD7-FC40-FF8B-A661-9EAE889A0A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24" t="5003" r="-43496" b="25178"/>
          <a:stretch/>
        </p:blipFill>
        <p:spPr>
          <a:xfrm>
            <a:off x="8468189" y="2551726"/>
            <a:ext cx="3176471" cy="21600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3AC7C61-683B-780C-D734-C0C3AF042663}"/>
              </a:ext>
            </a:extLst>
          </p:cNvPr>
          <p:cNvSpPr/>
          <p:nvPr/>
        </p:nvSpPr>
        <p:spPr>
          <a:xfrm>
            <a:off x="1358791" y="5719512"/>
            <a:ext cx="9255675" cy="900000"/>
          </a:xfrm>
          <a:prstGeom prst="wedgeRoundRectCallout">
            <a:avLst>
              <a:gd name="adj1" fmla="val -51422"/>
              <a:gd name="adj2" fmla="val -27728"/>
              <a:gd name="adj3" fmla="val 16667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7E59A10-C8D4-0AAE-D4BB-7BB1CD07F81D}"/>
              </a:ext>
            </a:extLst>
          </p:cNvPr>
          <p:cNvSpPr txBox="1"/>
          <p:nvPr/>
        </p:nvSpPr>
        <p:spPr>
          <a:xfrm>
            <a:off x="1476681" y="5984846"/>
            <a:ext cx="901989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in Cambridgeshire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traded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the Roman Empire before they invaded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61E652D-E28D-5DEC-05C6-439CE695B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10901" y="5720193"/>
            <a:ext cx="900000" cy="900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696A8B-1D7D-87E7-9ECD-82E7A5D34DE7}"/>
              </a:ext>
            </a:extLst>
          </p:cNvPr>
          <p:cNvSpPr/>
          <p:nvPr/>
        </p:nvSpPr>
        <p:spPr>
          <a:xfrm>
            <a:off x="4206000" y="2313833"/>
            <a:ext cx="3780000" cy="288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7E9910E-BC8C-8D9D-D2DA-6A386F734EA5}"/>
              </a:ext>
            </a:extLst>
          </p:cNvPr>
          <p:cNvSpPr/>
          <p:nvPr/>
        </p:nvSpPr>
        <p:spPr>
          <a:xfrm>
            <a:off x="8166424" y="2313833"/>
            <a:ext cx="3780000" cy="288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F04A76-4FEF-1D12-90FA-5E2D5D29F18F}"/>
              </a:ext>
            </a:extLst>
          </p:cNvPr>
          <p:cNvSpPr/>
          <p:nvPr/>
        </p:nvSpPr>
        <p:spPr>
          <a:xfrm>
            <a:off x="245576" y="2313834"/>
            <a:ext cx="3780000" cy="288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Cartoon of a mammoth&#10;&#10;Description automatically generated">
            <a:extLst>
              <a:ext uri="{FF2B5EF4-FFF2-40B4-BE49-F238E27FC236}">
                <a16:creationId xmlns:a16="http://schemas.microsoft.com/office/drawing/2014/main" id="{8731F732-E387-DE3F-BFDE-73F31F5682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9" y="5719512"/>
            <a:ext cx="6477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8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820562-F781-876A-9E94-D450E2A22AFA}"/>
              </a:ext>
            </a:extLst>
          </p:cNvPr>
          <p:cNvSpPr txBox="1"/>
          <p:nvPr/>
        </p:nvSpPr>
        <p:spPr>
          <a:xfrm>
            <a:off x="0" y="23780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Romans brought over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50 new foods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 Britain.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77E561E-6FC8-0F03-4CDB-2FB2BE5E6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0901" y="5720193"/>
            <a:ext cx="900000" cy="900000"/>
          </a:xfrm>
          <a:prstGeom prst="rect">
            <a:avLst/>
          </a:prstGeom>
        </p:spPr>
      </p:pic>
      <p:pic>
        <p:nvPicPr>
          <p:cNvPr id="12" name="Picture 11" descr="A menu with text and images&#10;&#10;Description automatically generated">
            <a:extLst>
              <a:ext uri="{FF2B5EF4-FFF2-40B4-BE49-F238E27FC236}">
                <a16:creationId xmlns:a16="http://schemas.microsoft.com/office/drawing/2014/main" id="{977222E8-F6E0-D636-C51A-9C29D49B0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35" y="777260"/>
            <a:ext cx="814432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0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99A329C-FE4E-7C06-8F37-59E1B08D0D92}"/>
              </a:ext>
            </a:extLst>
          </p:cNvPr>
          <p:cNvSpPr/>
          <p:nvPr/>
        </p:nvSpPr>
        <p:spPr>
          <a:xfrm>
            <a:off x="7655442" y="3583520"/>
            <a:ext cx="3668231" cy="1777751"/>
          </a:xfrm>
          <a:prstGeom prst="wedgeEllipseCallout">
            <a:avLst>
              <a:gd name="adj1" fmla="val -44151"/>
              <a:gd name="adj2" fmla="val 48577"/>
            </a:avLst>
          </a:prstGeom>
          <a:solidFill>
            <a:schemeClr val="bg1"/>
          </a:solidFill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77E561E-6FC8-0F03-4CDB-2FB2BE5E6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0901" y="5720193"/>
            <a:ext cx="900000" cy="900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A2124BA-0374-6826-7C17-3F4DAE044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3454002"/>
            <a:ext cx="7176977" cy="33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59BE31-4F4A-F20C-95B8-4613335E412B}"/>
              </a:ext>
            </a:extLst>
          </p:cNvPr>
          <p:cNvSpPr txBox="1"/>
          <p:nvPr/>
        </p:nvSpPr>
        <p:spPr>
          <a:xfrm>
            <a:off x="7799933" y="4015326"/>
            <a:ext cx="33792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seems like the estate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home to 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wealthy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possibly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7" name="Picture 16" descr="Cartoon of an elephant&#10;&#10;Description automatically generated">
            <a:extLst>
              <a:ext uri="{FF2B5EF4-FFF2-40B4-BE49-F238E27FC236}">
                <a16:creationId xmlns:a16="http://schemas.microsoft.com/office/drawing/2014/main" id="{C5F45416-B977-9691-51D2-32803FCA4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23" y="5042216"/>
            <a:ext cx="1113619" cy="15779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B943C5-B8D7-D7A2-BB37-E543AD2B51D8}"/>
              </a:ext>
            </a:extLst>
          </p:cNvPr>
          <p:cNvSpPr txBox="1"/>
          <p:nvPr/>
        </p:nvSpPr>
        <p:spPr>
          <a:xfrm>
            <a:off x="271788" y="785973"/>
            <a:ext cx="378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Olive stone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A close up of a plant&#10;&#10;Description automatically generated">
            <a:extLst>
              <a:ext uri="{FF2B5EF4-FFF2-40B4-BE49-F238E27FC236}">
                <a16:creationId xmlns:a16="http://schemas.microsoft.com/office/drawing/2014/main" id="{38294BB3-DA6A-40E1-FC4F-DC6C23409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6383" r="-346" b="8787"/>
          <a:stretch/>
        </p:blipFill>
        <p:spPr>
          <a:xfrm>
            <a:off x="4827070" y="1262559"/>
            <a:ext cx="2590285" cy="16499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64E81-6D57-79BD-C27D-1CF91AFADAB4}"/>
              </a:ext>
            </a:extLst>
          </p:cNvPr>
          <p:cNvSpPr txBox="1"/>
          <p:nvPr/>
        </p:nvSpPr>
        <p:spPr>
          <a:xfrm>
            <a:off x="8190327" y="785973"/>
            <a:ext cx="378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Fallow deer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4381F-DE8F-CA27-D310-027128260900}"/>
              </a:ext>
            </a:extLst>
          </p:cNvPr>
          <p:cNvSpPr txBox="1"/>
          <p:nvPr/>
        </p:nvSpPr>
        <p:spPr>
          <a:xfrm>
            <a:off x="4232212" y="785973"/>
            <a:ext cx="378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Grape pip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6EA9AD-C2E5-F975-7B3F-9433A3D80F9B}"/>
              </a:ext>
            </a:extLst>
          </p:cNvPr>
          <p:cNvSpPr/>
          <p:nvPr/>
        </p:nvSpPr>
        <p:spPr>
          <a:xfrm>
            <a:off x="4232212" y="753841"/>
            <a:ext cx="3780000" cy="234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6CD804-1F17-E154-1F69-978E5AB3F7D9}"/>
              </a:ext>
            </a:extLst>
          </p:cNvPr>
          <p:cNvSpPr/>
          <p:nvPr/>
        </p:nvSpPr>
        <p:spPr>
          <a:xfrm>
            <a:off x="8190327" y="753841"/>
            <a:ext cx="3780000" cy="234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0AF08C-936B-D4B7-15CE-45292F0B090F}"/>
              </a:ext>
            </a:extLst>
          </p:cNvPr>
          <p:cNvSpPr/>
          <p:nvPr/>
        </p:nvSpPr>
        <p:spPr>
          <a:xfrm>
            <a:off x="271788" y="753841"/>
            <a:ext cx="3780000" cy="234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F46ADC-1D63-DABB-0D7E-391F990B3544}"/>
              </a:ext>
            </a:extLst>
          </p:cNvPr>
          <p:cNvSpPr txBox="1"/>
          <p:nvPr/>
        </p:nvSpPr>
        <p:spPr>
          <a:xfrm>
            <a:off x="3405219" y="220890"/>
            <a:ext cx="5381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 estate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 the River Great Ouse we found: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Picture 20" descr="Close-up of olives on a tree&#10;&#10;Description automatically generated">
            <a:extLst>
              <a:ext uri="{FF2B5EF4-FFF2-40B4-BE49-F238E27FC236}">
                <a16:creationId xmlns:a16="http://schemas.microsoft.com/office/drawing/2014/main" id="{A1CB019E-90BF-ABD4-9657-9DA6221125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88" y="1262559"/>
            <a:ext cx="2592000" cy="1649912"/>
          </a:xfrm>
          <a:prstGeom prst="rect">
            <a:avLst/>
          </a:prstGeom>
        </p:spPr>
      </p:pic>
      <p:pic>
        <p:nvPicPr>
          <p:cNvPr id="27" name="Picture 26" descr="A deer standing in the woods&#10;&#10;Description automatically generated">
            <a:extLst>
              <a:ext uri="{FF2B5EF4-FFF2-40B4-BE49-F238E27FC236}">
                <a16:creationId xmlns:a16="http://schemas.microsoft.com/office/drawing/2014/main" id="{BF13CD27-A2C6-C748-12DF-79FB7AE8D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20132" r="10030" b="3482"/>
          <a:stretch/>
        </p:blipFill>
        <p:spPr>
          <a:xfrm>
            <a:off x="8785185" y="1262559"/>
            <a:ext cx="2590285" cy="164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2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993604" y="1916614"/>
            <a:ext cx="8204792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Now it’s your turn!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Roman activities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88A159-7994-A21D-1CF8-52E4048CB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12037" y="5303451"/>
            <a:ext cx="11927306" cy="14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81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993604" y="1916614"/>
            <a:ext cx="8204792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Roman coins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Activity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88A159-7994-A21D-1CF8-52E4048CB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12037" y="5303451"/>
            <a:ext cx="11927306" cy="14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82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-up of a gold coin&#10;&#10;Description automatically generated">
            <a:extLst>
              <a:ext uri="{FF2B5EF4-FFF2-40B4-BE49-F238E27FC236}">
                <a16:creationId xmlns:a16="http://schemas.microsoft.com/office/drawing/2014/main" id="{05CB9F25-4BEE-8D0C-AFC4-F41B47A9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5" y="1511849"/>
            <a:ext cx="5400000" cy="294827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8C9C4E-D72E-AE13-502C-71A782DEE468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488F79-CD35-BFAE-5486-023203968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ABD6DED-35F2-670D-D54E-9548732354A4}"/>
              </a:ext>
            </a:extLst>
          </p:cNvPr>
          <p:cNvSpPr txBox="1">
            <a:spLocks/>
          </p:cNvSpPr>
          <p:nvPr/>
        </p:nvSpPr>
        <p:spPr>
          <a:xfrm>
            <a:off x="4726094" y="474201"/>
            <a:ext cx="2739812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about coins​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634ABDE-FAFC-E311-C464-E3AC9F9A22F6}"/>
              </a:ext>
            </a:extLst>
          </p:cNvPr>
          <p:cNvSpPr/>
          <p:nvPr/>
        </p:nvSpPr>
        <p:spPr>
          <a:xfrm>
            <a:off x="1358791" y="5844114"/>
            <a:ext cx="10482227" cy="646015"/>
          </a:xfrm>
          <a:prstGeom prst="wedgeRoundRectCallout">
            <a:avLst>
              <a:gd name="adj1" fmla="val -51422"/>
              <a:gd name="adj2" fmla="val -27728"/>
              <a:gd name="adj3" fmla="val 16667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3B3D65-CE09-29EA-9408-992D93AA5B22}"/>
              </a:ext>
            </a:extLst>
          </p:cNvPr>
          <p:cNvSpPr txBox="1"/>
          <p:nvPr/>
        </p:nvSpPr>
        <p:spPr>
          <a:xfrm>
            <a:off x="1593795" y="5982455"/>
            <a:ext cx="10012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you know that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 found almost 1000 coins during our A14 excavations​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988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be exact)?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06DEF1-4AA4-3C0F-0A80-F4F13DE13BDD}"/>
              </a:ext>
            </a:extLst>
          </p:cNvPr>
          <p:cNvSpPr/>
          <p:nvPr/>
        </p:nvSpPr>
        <p:spPr>
          <a:xfrm>
            <a:off x="418565" y="1297688"/>
            <a:ext cx="5400000" cy="4284164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4AF61B-35C7-3636-4B39-608F1401D5C8}"/>
              </a:ext>
            </a:extLst>
          </p:cNvPr>
          <p:cNvSpPr/>
          <p:nvPr/>
        </p:nvSpPr>
        <p:spPr>
          <a:xfrm>
            <a:off x="6373435" y="1297687"/>
            <a:ext cx="5400000" cy="4284164"/>
          </a:xfrm>
          <a:prstGeom prst="roundRect">
            <a:avLst>
              <a:gd name="adj" fmla="val 6541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350287-1E5F-9DA0-2AB2-21BD15EE7B75}"/>
              </a:ext>
            </a:extLst>
          </p:cNvPr>
          <p:cNvSpPr txBox="1"/>
          <p:nvPr/>
        </p:nvSpPr>
        <p:spPr>
          <a:xfrm>
            <a:off x="676779" y="4539120"/>
            <a:ext cx="4883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is a very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rare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gold coin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Iron Age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0DE96D-9EC4-261A-139F-BE35B2B272BE}"/>
              </a:ext>
            </a:extLst>
          </p:cNvPr>
          <p:cNvGrpSpPr/>
          <p:nvPr/>
        </p:nvGrpSpPr>
        <p:grpSpPr>
          <a:xfrm>
            <a:off x="2308565" y="1080668"/>
            <a:ext cx="1620000" cy="468000"/>
            <a:chOff x="2308296" y="1023459"/>
            <a:chExt cx="1620000" cy="46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B41F38D-A46F-4C94-7392-D996E4FB70C3}"/>
                </a:ext>
              </a:extLst>
            </p:cNvPr>
            <p:cNvSpPr/>
            <p:nvPr/>
          </p:nvSpPr>
          <p:spPr>
            <a:xfrm>
              <a:off x="2308296" y="1023459"/>
              <a:ext cx="1620000" cy="468000"/>
            </a:xfrm>
            <a:prstGeom prst="rect">
              <a:avLst/>
            </a:prstGeom>
            <a:solidFill>
              <a:srgbClr val="774D8B"/>
            </a:solidFill>
            <a:ln>
              <a:solidFill>
                <a:srgbClr val="774D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Plaque 26">
              <a:extLst>
                <a:ext uri="{FF2B5EF4-FFF2-40B4-BE49-F238E27FC236}">
                  <a16:creationId xmlns:a16="http://schemas.microsoft.com/office/drawing/2014/main" id="{EA5087C3-631E-B41A-4458-8510DC8F16C3}"/>
                </a:ext>
              </a:extLst>
            </p:cNvPr>
            <p:cNvSpPr/>
            <p:nvPr/>
          </p:nvSpPr>
          <p:spPr>
            <a:xfrm>
              <a:off x="2398296" y="1077459"/>
              <a:ext cx="1440000" cy="360000"/>
            </a:xfrm>
            <a:prstGeom prst="plaque">
              <a:avLst/>
            </a:prstGeom>
            <a:solidFill>
              <a:srgbClr val="774D8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78C4E9-72E1-ACD5-D7F2-6AEA9DECD79F}"/>
                </a:ext>
              </a:extLst>
            </p:cNvPr>
            <p:cNvSpPr txBox="1"/>
            <p:nvPr/>
          </p:nvSpPr>
          <p:spPr>
            <a:xfrm>
              <a:off x="2553271" y="1101567"/>
              <a:ext cx="1130051" cy="311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PRE-ROMAN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63C53C-6262-2E34-563B-6A4E9E651899}"/>
              </a:ext>
            </a:extLst>
          </p:cNvPr>
          <p:cNvGrpSpPr/>
          <p:nvPr/>
        </p:nvGrpSpPr>
        <p:grpSpPr>
          <a:xfrm>
            <a:off x="8263435" y="1080668"/>
            <a:ext cx="1620000" cy="468000"/>
            <a:chOff x="2308296" y="1023459"/>
            <a:chExt cx="1620000" cy="46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B17456-ECCB-9A7A-79EB-88D4B949EEEE}"/>
                </a:ext>
              </a:extLst>
            </p:cNvPr>
            <p:cNvSpPr/>
            <p:nvPr/>
          </p:nvSpPr>
          <p:spPr>
            <a:xfrm>
              <a:off x="2308296" y="1023459"/>
              <a:ext cx="1620000" cy="468000"/>
            </a:xfrm>
            <a:prstGeom prst="rect">
              <a:avLst/>
            </a:prstGeom>
            <a:solidFill>
              <a:srgbClr val="774D8B"/>
            </a:solidFill>
            <a:ln>
              <a:solidFill>
                <a:srgbClr val="774D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Plaque 32">
              <a:extLst>
                <a:ext uri="{FF2B5EF4-FFF2-40B4-BE49-F238E27FC236}">
                  <a16:creationId xmlns:a16="http://schemas.microsoft.com/office/drawing/2014/main" id="{7F6F6D8C-67CD-D371-3E62-64E1CB9FC276}"/>
                </a:ext>
              </a:extLst>
            </p:cNvPr>
            <p:cNvSpPr/>
            <p:nvPr/>
          </p:nvSpPr>
          <p:spPr>
            <a:xfrm>
              <a:off x="2398296" y="1077459"/>
              <a:ext cx="1440000" cy="360000"/>
            </a:xfrm>
            <a:prstGeom prst="plaque">
              <a:avLst/>
            </a:prstGeom>
            <a:solidFill>
              <a:srgbClr val="774D8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6702EE-D067-9710-C3F6-AAA3700BFD2F}"/>
                </a:ext>
              </a:extLst>
            </p:cNvPr>
            <p:cNvSpPr txBox="1"/>
            <p:nvPr/>
          </p:nvSpPr>
          <p:spPr>
            <a:xfrm>
              <a:off x="2553271" y="1101567"/>
              <a:ext cx="1130051" cy="311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ROMAN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62EFD1F-7842-DBE6-89BA-5A4014DBD20A}"/>
              </a:ext>
            </a:extLst>
          </p:cNvPr>
          <p:cNvSpPr txBox="1"/>
          <p:nvPr/>
        </p:nvSpPr>
        <p:spPr>
          <a:xfrm>
            <a:off x="6631649" y="4400620"/>
            <a:ext cx="4950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Coins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meant people could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sell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things across the whole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Roman Empire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from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Britain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North Africa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36" descr="A close up of a coin&#10;&#10;Description automatically generated">
            <a:extLst>
              <a:ext uri="{FF2B5EF4-FFF2-40B4-BE49-F238E27FC236}">
                <a16:creationId xmlns:a16="http://schemas.microsoft.com/office/drawing/2014/main" id="{565C0A29-0863-7100-F1E6-269AC52D5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05" y="1785826"/>
            <a:ext cx="3600000" cy="2400323"/>
          </a:xfrm>
          <a:prstGeom prst="rect">
            <a:avLst/>
          </a:prstGeom>
        </p:spPr>
      </p:pic>
      <p:pic>
        <p:nvPicPr>
          <p:cNvPr id="8" name="Picture 7" descr="Cartoon of a mammoth&#10;&#10;Description automatically generated">
            <a:extLst>
              <a:ext uri="{FF2B5EF4-FFF2-40B4-BE49-F238E27FC236}">
                <a16:creationId xmlns:a16="http://schemas.microsoft.com/office/drawing/2014/main" id="{D18BDEFC-6D3B-E362-9EB9-A9678630AD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7" y="5744872"/>
            <a:ext cx="6477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0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8C9C4E-D72E-AE13-502C-71A782DEE468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488F79-CD35-BFAE-5486-023203968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ABD6DED-35F2-670D-D54E-9548732354A4}"/>
              </a:ext>
            </a:extLst>
          </p:cNvPr>
          <p:cNvSpPr txBox="1">
            <a:spLocks/>
          </p:cNvSpPr>
          <p:nvPr/>
        </p:nvSpPr>
        <p:spPr>
          <a:xfrm>
            <a:off x="4330393" y="474201"/>
            <a:ext cx="3531215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Originals or copies?​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34552-0B7E-6376-43D0-2A5FECAF2360}"/>
              </a:ext>
            </a:extLst>
          </p:cNvPr>
          <p:cNvSpPr txBox="1"/>
          <p:nvPr/>
        </p:nvSpPr>
        <p:spPr>
          <a:xfrm>
            <a:off x="3236609" y="1239458"/>
            <a:ext cx="6385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do you think is the official coin and why?  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D1D1A5-E671-1D7D-90CC-1B3505B67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62" y="2541889"/>
            <a:ext cx="5400000" cy="2512476"/>
          </a:xfrm>
          <a:prstGeom prst="rect">
            <a:avLst/>
          </a:prstGeom>
        </p:spPr>
      </p:pic>
      <p:pic>
        <p:nvPicPr>
          <p:cNvPr id="12" name="Picture 11" descr="A close-up of a coin&#10;&#10;Description automatically generated">
            <a:extLst>
              <a:ext uri="{FF2B5EF4-FFF2-40B4-BE49-F238E27FC236}">
                <a16:creationId xmlns:a16="http://schemas.microsoft.com/office/drawing/2014/main" id="{6E12B430-B6ED-A4B0-EC6A-5C5D27332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8" y="2541890"/>
            <a:ext cx="5400000" cy="251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50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8C9C4E-D72E-AE13-502C-71A782DEE468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774D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488F79-CD35-BFAE-5486-023203968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ABD6DED-35F2-670D-D54E-9548732354A4}"/>
              </a:ext>
            </a:extLst>
          </p:cNvPr>
          <p:cNvSpPr txBox="1">
            <a:spLocks/>
          </p:cNvSpPr>
          <p:nvPr/>
        </p:nvSpPr>
        <p:spPr>
          <a:xfrm>
            <a:off x="4243379" y="474201"/>
            <a:ext cx="3705243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 your own coin!​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774D8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close-up of a coin&#10;&#10;Description automatically generated">
            <a:extLst>
              <a:ext uri="{FF2B5EF4-FFF2-40B4-BE49-F238E27FC236}">
                <a16:creationId xmlns:a16="http://schemas.microsoft.com/office/drawing/2014/main" id="{5BB42EC2-994B-C31D-2FFF-988894086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56" y="1728512"/>
            <a:ext cx="4320000" cy="4192715"/>
          </a:xfrm>
          <a:prstGeom prst="rect">
            <a:avLst/>
          </a:prstGeom>
        </p:spPr>
      </p:pic>
      <p:pic>
        <p:nvPicPr>
          <p:cNvPr id="11" name="Picture 10" descr="A close-up of a coin&#10;&#10;Description automatically generated">
            <a:extLst>
              <a:ext uri="{FF2B5EF4-FFF2-40B4-BE49-F238E27FC236}">
                <a16:creationId xmlns:a16="http://schemas.microsoft.com/office/drawing/2014/main" id="{1A4C5FD0-774E-22C1-5695-5F5A6A57F6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56" y="1522270"/>
            <a:ext cx="4770000" cy="4653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CDA9A9-5A5F-F895-D3AB-2FAA9735592E}"/>
              </a:ext>
            </a:extLst>
          </p:cNvPr>
          <p:cNvSpPr txBox="1"/>
          <p:nvPr/>
        </p:nvSpPr>
        <p:spPr>
          <a:xfrm>
            <a:off x="179401" y="1168557"/>
            <a:ext cx="5916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 a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yourself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wearing a crown or a helmet.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Make sure to show that you look like a very important person!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EF752F-030F-FA37-4C22-42C239154FA9}"/>
              </a:ext>
            </a:extLst>
          </p:cNvPr>
          <p:cNvSpPr txBox="1"/>
          <p:nvPr/>
        </p:nvSpPr>
        <p:spPr>
          <a:xfrm>
            <a:off x="179401" y="5921227"/>
            <a:ext cx="5880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Then write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around the edge.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 add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rius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to make your name sound Roman!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D0D485-FEDE-C038-2467-520DD456A0A5}"/>
              </a:ext>
            </a:extLst>
          </p:cNvPr>
          <p:cNvSpPr txBox="1"/>
          <p:nvPr/>
        </p:nvSpPr>
        <p:spPr>
          <a:xfrm>
            <a:off x="6096000" y="1168557"/>
            <a:ext cx="591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other side of your coin,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 something that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represents you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C2165E-4ACE-10C1-8F1F-D368687943B2}"/>
              </a:ext>
            </a:extLst>
          </p:cNvPr>
          <p:cNvSpPr txBox="1"/>
          <p:nvPr/>
        </p:nvSpPr>
        <p:spPr>
          <a:xfrm>
            <a:off x="6059488" y="5921227"/>
            <a:ext cx="59531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could be your favourite animal, or something 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you enjoy or are proud of.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0315EA-E0C4-B904-C861-657B97252C39}"/>
              </a:ext>
            </a:extLst>
          </p:cNvPr>
          <p:cNvSpPr txBox="1"/>
          <p:nvPr/>
        </p:nvSpPr>
        <p:spPr>
          <a:xfrm>
            <a:off x="273857" y="3476686"/>
            <a:ext cx="758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ED1914-03FA-DBBB-FACB-BBFE94FD6126}"/>
              </a:ext>
            </a:extLst>
          </p:cNvPr>
          <p:cNvSpPr txBox="1"/>
          <p:nvPr/>
        </p:nvSpPr>
        <p:spPr>
          <a:xfrm>
            <a:off x="11312453" y="3476686"/>
            <a:ext cx="6056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74D8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</a:t>
            </a:r>
          </a:p>
        </p:txBody>
      </p:sp>
      <p:pic>
        <p:nvPicPr>
          <p:cNvPr id="9" name="Picture 8" descr="A silver coin with a cartoon animal&#10;&#10;Description automatically generated">
            <a:extLst>
              <a:ext uri="{FF2B5EF4-FFF2-40B4-BE49-F238E27FC236}">
                <a16:creationId xmlns:a16="http://schemas.microsoft.com/office/drawing/2014/main" id="{12ED522B-F10C-FD46-F105-FE705E3E6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8" y="281613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868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513</Words>
  <Application>Microsoft Office PowerPoint</Application>
  <PresentationFormat>Widescreen</PresentationFormat>
  <Paragraphs>127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Uberhand Pro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Carla Ardis</dc:creator>
  <cp:lastModifiedBy>Carla Ardis</cp:lastModifiedBy>
  <cp:revision>4</cp:revision>
  <dcterms:created xsi:type="dcterms:W3CDTF">2025-04-24T09:34:32Z</dcterms:created>
  <dcterms:modified xsi:type="dcterms:W3CDTF">2025-04-24T10:45:13Z</dcterms:modified>
</cp:coreProperties>
</file>