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3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91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46DA6F-BCD7-4F67-961E-B4E1C8231C2E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F5DE0-8A40-4CE8-B8F4-2B4077B427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1223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rajan%27s_Market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Roofing:</a:t>
            </a:r>
            <a:br>
              <a:rPr lang="fr-FR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b="1" i="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Tegula</a:t>
            </a:r>
            <a:r>
              <a:rPr lang="fr-FR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Bjoertvedt</a:t>
            </a:r>
            <a: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Own work, CC BY-SA 4.0, https://commons.wikimedia.org/w/index.php?curid=50110219</a:t>
            </a:r>
            <a:b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 </a:t>
            </a:r>
            <a:r>
              <a:rPr lang="en-GB" b="1" i="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halfround</a:t>
            </a:r>
            <a:r>
              <a:rPr lang="en-GB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roof tile (imbrex), used to cover the gap between two flat tiles (tegulae) </a:t>
            </a:r>
            <a: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Rijksmuseum van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Oudheden</a:t>
            </a:r>
            <a: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CC BY 3.0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nl</a:t>
            </a:r>
            <a: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https://commons.wikimedia.org/w/index.php?curid=64787371</a:t>
            </a:r>
            <a:b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fr-FR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Tuiles en terre cuite (</a:t>
            </a:r>
            <a:r>
              <a:rPr lang="fr-FR" b="1" i="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tegula</a:t>
            </a:r>
            <a:r>
              <a:rPr lang="fr-FR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fr-FR" b="1" i="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imbrex</a:t>
            </a:r>
            <a:r>
              <a:rPr lang="fr-FR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), site de Saint-Romain-en-Gal </a:t>
            </a:r>
            <a: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Romainbehar</a:t>
            </a:r>
            <a: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Own work, CC0, https://commons.wikimedia.org/w/index.php?curid=107019930</a:t>
            </a:r>
            <a:endParaRPr lang="en-GB" b="1" i="0" dirty="0">
              <a:solidFill>
                <a:srgbClr val="20212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Walls:</a:t>
            </a:r>
            <a:br>
              <a:rPr lang="en-GB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Roman box-flue tile found in Britain</a:t>
            </a:r>
            <a: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n-GB" b="0" i="0" dirty="0" err="1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AgTigress</a:t>
            </a:r>
            <a: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(Own work), CC BY-SA 3.0, https://commons.wikimedia.org/w/index.php?curid=11268350</a:t>
            </a:r>
            <a:b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large piece of Roman box flue tile </a:t>
            </a:r>
            <a: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By The Portable Antiquities Scheme/ The Trustees of the British Museum, CC BY-SA 2.0, https://commons.wikimedia.org/w/index.php?curid=55420737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Flooring:</a:t>
            </a:r>
            <a:br>
              <a:rPr lang="en-GB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Opus spicatum paving in </a:t>
            </a:r>
            <a:r>
              <a:rPr lang="en-GB" b="1" i="0" u="none" strike="noStrike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 tooltip="Trajan's Market"/>
              </a:rPr>
              <a:t>Trajan's Market</a:t>
            </a:r>
            <a:r>
              <a:rPr lang="en-GB" b="1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Rome</a:t>
            </a:r>
            <a:r>
              <a:rPr lang="en-GB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fr-FR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Public Domain, https://commons.wikimedia.org/w/index.php?curid=268278</a:t>
            </a:r>
            <a:br>
              <a:rPr lang="fr-FR" b="0" i="0" dirty="0">
                <a:solidFill>
                  <a:srgbClr val="20212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Brick (</a:t>
            </a:r>
            <a:r>
              <a:rPr lang="en-GB" b="1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bessalis</a:t>
            </a:r>
            <a:r>
              <a:rPr lang="en-GB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GB" b="0" i="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© The Trustees of the British Museum</a:t>
            </a:r>
            <a:endParaRPr lang="en-GB" b="0" i="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9F0D-8583-4391-9421-05487788DC0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9940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6556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471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179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1690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046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1542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34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486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764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83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576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2DC87A0-EDAE-4FEF-99C8-B81EBAF1BB10}" type="datetimeFigureOut">
              <a:rPr lang="en-GB" smtClean="0"/>
              <a:t>24/04/2025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9973B6-71FA-494B-9B20-3DDF48D90EC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07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10.emf"/><Relationship Id="rId18" Type="http://schemas.openxmlformats.org/officeDocument/2006/relationships/oleObject" Target="../embeddings/oleObject4.bin"/><Relationship Id="rId26" Type="http://schemas.openxmlformats.org/officeDocument/2006/relationships/image" Target="../media/image18.svg"/><Relationship Id="rId3" Type="http://schemas.openxmlformats.org/officeDocument/2006/relationships/image" Target="../media/image1.png"/><Relationship Id="rId21" Type="http://schemas.openxmlformats.org/officeDocument/2006/relationships/image" Target="../media/image14.emf"/><Relationship Id="rId7" Type="http://schemas.openxmlformats.org/officeDocument/2006/relationships/image" Target="../media/image5.png"/><Relationship Id="rId12" Type="http://schemas.openxmlformats.org/officeDocument/2006/relationships/oleObject" Target="../embeddings/oleObject1.bin"/><Relationship Id="rId17" Type="http://schemas.openxmlformats.org/officeDocument/2006/relationships/image" Target="../media/image12.emf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6" Type="http://schemas.openxmlformats.org/officeDocument/2006/relationships/oleObject" Target="../embeddings/oleObject3.bin"/><Relationship Id="rId20" Type="http://schemas.openxmlformats.org/officeDocument/2006/relationships/oleObject" Target="../embeddings/oleObject5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9.jpg"/><Relationship Id="rId24" Type="http://schemas.openxmlformats.org/officeDocument/2006/relationships/image" Target="../media/image16.jpg"/><Relationship Id="rId5" Type="http://schemas.openxmlformats.org/officeDocument/2006/relationships/image" Target="../media/image3.png"/><Relationship Id="rId15" Type="http://schemas.openxmlformats.org/officeDocument/2006/relationships/image" Target="../media/image11.emf"/><Relationship Id="rId23" Type="http://schemas.openxmlformats.org/officeDocument/2006/relationships/image" Target="../media/image15.emf"/><Relationship Id="rId28" Type="http://schemas.openxmlformats.org/officeDocument/2006/relationships/image" Target="../media/image20.svg"/><Relationship Id="rId10" Type="http://schemas.openxmlformats.org/officeDocument/2006/relationships/image" Target="../media/image8.svg"/><Relationship Id="rId19" Type="http://schemas.openxmlformats.org/officeDocument/2006/relationships/image" Target="../media/image13.emf"/><Relationship Id="rId4" Type="http://schemas.openxmlformats.org/officeDocument/2006/relationships/image" Target="../media/image2.svg"/><Relationship Id="rId9" Type="http://schemas.openxmlformats.org/officeDocument/2006/relationships/image" Target="../media/image7.png"/><Relationship Id="rId14" Type="http://schemas.openxmlformats.org/officeDocument/2006/relationships/oleObject" Target="../embeddings/oleObject2.bin"/><Relationship Id="rId22" Type="http://schemas.openxmlformats.org/officeDocument/2006/relationships/oleObject" Target="../embeddings/oleObject6.bin"/><Relationship Id="rId27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377EA-D990-5E64-E7E4-BE42B44EA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95478D7-AB72-377B-1526-2044DBC61BD4}"/>
              </a:ext>
            </a:extLst>
          </p:cNvPr>
          <p:cNvSpPr/>
          <p:nvPr/>
        </p:nvSpPr>
        <p:spPr>
          <a:xfrm>
            <a:off x="179400" y="180000"/>
            <a:ext cx="11833200" cy="6498000"/>
          </a:xfrm>
          <a:prstGeom prst="roundRect">
            <a:avLst>
              <a:gd name="adj" fmla="val 3344"/>
            </a:avLst>
          </a:prstGeom>
          <a:noFill/>
          <a:ln>
            <a:solidFill>
              <a:srgbClr val="4773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E355731-D542-D4F4-9031-0B685EA2DFAB}"/>
              </a:ext>
            </a:extLst>
          </p:cNvPr>
          <p:cNvGrpSpPr/>
          <p:nvPr/>
        </p:nvGrpSpPr>
        <p:grpSpPr>
          <a:xfrm>
            <a:off x="3208761" y="304760"/>
            <a:ext cx="5774479" cy="540000"/>
            <a:chOff x="4020650" y="304760"/>
            <a:chExt cx="5774479" cy="540000"/>
          </a:xfrm>
        </p:grpSpPr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3D1EB524-B29B-A57A-62F8-E70F1E7444FA}"/>
                </a:ext>
              </a:extLst>
            </p:cNvPr>
            <p:cNvSpPr txBox="1">
              <a:spLocks/>
            </p:cNvSpPr>
            <p:nvPr/>
          </p:nvSpPr>
          <p:spPr>
            <a:xfrm>
              <a:off x="4645269" y="339232"/>
              <a:ext cx="5149860" cy="471056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4773B7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Building materials in the box</a:t>
              </a: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1A7F76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​</a:t>
              </a:r>
              <a:endParaRPr kumimoji="0" lang="en-GB" sz="7200" b="1" i="0" u="none" strike="noStrike" kern="1200" cap="none" spc="0" normalizeH="0" baseline="0" noProof="0" dirty="0">
                <a:ln>
                  <a:noFill/>
                </a:ln>
                <a:solidFill>
                  <a:srgbClr val="1A7F76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C4F9732C-6C48-6C08-6512-456EB3AA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20650" y="304760"/>
              <a:ext cx="624619" cy="540000"/>
            </a:xfrm>
            <a:prstGeom prst="rect">
              <a:avLst/>
            </a:prstGeom>
          </p:spPr>
        </p:pic>
      </p:grp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AA60E4D-90F6-1AA1-F277-1AFAD767BA37}"/>
              </a:ext>
            </a:extLst>
          </p:cNvPr>
          <p:cNvSpPr/>
          <p:nvPr/>
        </p:nvSpPr>
        <p:spPr>
          <a:xfrm>
            <a:off x="1690575" y="1003992"/>
            <a:ext cx="10080000" cy="180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47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E84239C-9A19-2F68-69BF-F581B947807E}"/>
              </a:ext>
            </a:extLst>
          </p:cNvPr>
          <p:cNvSpPr/>
          <p:nvPr/>
        </p:nvSpPr>
        <p:spPr>
          <a:xfrm>
            <a:off x="1690575" y="2876206"/>
            <a:ext cx="7200000" cy="180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47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66995CE2-D3D1-6F84-EDF6-5EC4F0E7C2C6}"/>
              </a:ext>
            </a:extLst>
          </p:cNvPr>
          <p:cNvSpPr/>
          <p:nvPr/>
        </p:nvSpPr>
        <p:spPr>
          <a:xfrm>
            <a:off x="1690575" y="4748420"/>
            <a:ext cx="7200000" cy="1800000"/>
          </a:xfrm>
          <a:prstGeom prst="roundRect">
            <a:avLst>
              <a:gd name="adj" fmla="val 6541"/>
            </a:avLst>
          </a:prstGeom>
          <a:noFill/>
          <a:ln>
            <a:solidFill>
              <a:srgbClr val="47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F08B9881-B08B-FFF7-9A85-B5F450C9C00F}"/>
              </a:ext>
            </a:extLst>
          </p:cNvPr>
          <p:cNvSpPr/>
          <p:nvPr/>
        </p:nvSpPr>
        <p:spPr>
          <a:xfrm>
            <a:off x="421425" y="999887"/>
            <a:ext cx="1269150" cy="894902"/>
          </a:xfrm>
          <a:prstGeom prst="roundRect">
            <a:avLst>
              <a:gd name="adj" fmla="val 6541"/>
            </a:avLst>
          </a:prstGeom>
          <a:solidFill>
            <a:srgbClr val="4773B7"/>
          </a:solidFill>
          <a:ln>
            <a:solidFill>
              <a:srgbClr val="47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869A1151-A421-FADF-A4BE-19A9ACA61D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6000" y="1174435"/>
            <a:ext cx="720000" cy="2729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55B179F-226F-6ADA-DEE0-B554C2ED2A7F}"/>
              </a:ext>
            </a:extLst>
          </p:cNvPr>
          <p:cNvSpPr txBox="1"/>
          <p:nvPr/>
        </p:nvSpPr>
        <p:spPr>
          <a:xfrm>
            <a:off x="421424" y="1566511"/>
            <a:ext cx="1269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ROOFING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D7751CC-D6A6-1C0B-4D22-90361732A587}"/>
              </a:ext>
            </a:extLst>
          </p:cNvPr>
          <p:cNvSpPr/>
          <p:nvPr/>
        </p:nvSpPr>
        <p:spPr>
          <a:xfrm>
            <a:off x="421424" y="2872756"/>
            <a:ext cx="1269150" cy="894902"/>
          </a:xfrm>
          <a:prstGeom prst="roundRect">
            <a:avLst>
              <a:gd name="adj" fmla="val 6541"/>
            </a:avLst>
          </a:prstGeom>
          <a:solidFill>
            <a:srgbClr val="4773B7"/>
          </a:solidFill>
          <a:ln>
            <a:solidFill>
              <a:srgbClr val="47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D6E5AC-23E7-55F7-E95D-EA462F102CE0}"/>
              </a:ext>
            </a:extLst>
          </p:cNvPr>
          <p:cNvSpPr txBox="1"/>
          <p:nvPr/>
        </p:nvSpPr>
        <p:spPr>
          <a:xfrm>
            <a:off x="421424" y="3439380"/>
            <a:ext cx="1269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WALLS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2C9FE37-D166-CE4D-866A-3899A877A087}"/>
              </a:ext>
            </a:extLst>
          </p:cNvPr>
          <p:cNvSpPr/>
          <p:nvPr/>
        </p:nvSpPr>
        <p:spPr>
          <a:xfrm>
            <a:off x="421423" y="4745285"/>
            <a:ext cx="1269150" cy="894902"/>
          </a:xfrm>
          <a:prstGeom prst="roundRect">
            <a:avLst>
              <a:gd name="adj" fmla="val 6541"/>
            </a:avLst>
          </a:prstGeom>
          <a:solidFill>
            <a:srgbClr val="4773B7"/>
          </a:solidFill>
          <a:ln>
            <a:solidFill>
              <a:srgbClr val="4773B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F00B43-BE26-30AF-EE74-DE89314D7358}"/>
              </a:ext>
            </a:extLst>
          </p:cNvPr>
          <p:cNvSpPr txBox="1"/>
          <p:nvPr/>
        </p:nvSpPr>
        <p:spPr>
          <a:xfrm>
            <a:off x="421423" y="5311909"/>
            <a:ext cx="12691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FLOORING</a:t>
            </a:r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7AE999F5-4457-FEC2-7274-FDD20F4B4B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1999" y="2928085"/>
            <a:ext cx="468000" cy="468000"/>
          </a:xfrm>
          <a:prstGeom prst="rect">
            <a:avLst/>
          </a:prstGeom>
        </p:spPr>
      </p:pic>
      <p:pic>
        <p:nvPicPr>
          <p:cNvPr id="28" name="Graphic 27">
            <a:extLst>
              <a:ext uri="{FF2B5EF4-FFF2-40B4-BE49-F238E27FC236}">
                <a16:creationId xmlns:a16="http://schemas.microsoft.com/office/drawing/2014/main" id="{9B8EBA14-3B1B-2512-26E7-3C5434A301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1998" y="4792410"/>
            <a:ext cx="468000" cy="46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D9E672-E415-FB33-FB31-984FB7616BF1}"/>
              </a:ext>
            </a:extLst>
          </p:cNvPr>
          <p:cNvGrpSpPr/>
          <p:nvPr/>
        </p:nvGrpSpPr>
        <p:grpSpPr>
          <a:xfrm>
            <a:off x="2131516" y="1146354"/>
            <a:ext cx="1577574" cy="1588726"/>
            <a:chOff x="1965150" y="1146354"/>
            <a:chExt cx="1577574" cy="1588726"/>
          </a:xfrm>
        </p:grpSpPr>
        <p:pic>
          <p:nvPicPr>
            <p:cNvPr id="3076" name="Picture 3075" descr="A close-up of a broken tile&#10;&#10;Description automatically generated">
              <a:extLst>
                <a:ext uri="{FF2B5EF4-FFF2-40B4-BE49-F238E27FC236}">
                  <a16:creationId xmlns:a16="http://schemas.microsoft.com/office/drawing/2014/main" id="{99C6D6A7-CA1F-D3A4-9963-224C360D91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5150" y="1146354"/>
              <a:ext cx="1577574" cy="1260000"/>
            </a:xfrm>
            <a:prstGeom prst="rect">
              <a:avLst/>
            </a:prstGeom>
          </p:spPr>
        </p:pic>
        <p:sp>
          <p:nvSpPr>
            <p:cNvPr id="3077" name="TextBox 3076">
              <a:extLst>
                <a:ext uri="{FF2B5EF4-FFF2-40B4-BE49-F238E27FC236}">
                  <a16:creationId xmlns:a16="http://schemas.microsoft.com/office/drawing/2014/main" id="{BF06744A-A725-74D8-91E0-038C1750EEB8}"/>
                </a:ext>
              </a:extLst>
            </p:cNvPr>
            <p:cNvSpPr txBox="1"/>
            <p:nvPr/>
          </p:nvSpPr>
          <p:spPr>
            <a:xfrm>
              <a:off x="2112018" y="2458081"/>
              <a:ext cx="12838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Tegula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4BF0968-E4EF-947C-666F-367A25BB9B14}"/>
              </a:ext>
            </a:extLst>
          </p:cNvPr>
          <p:cNvGrpSpPr/>
          <p:nvPr/>
        </p:nvGrpSpPr>
        <p:grpSpPr>
          <a:xfrm>
            <a:off x="4686972" y="1146354"/>
            <a:ext cx="1972805" cy="1588726"/>
            <a:chOff x="4455016" y="1146354"/>
            <a:chExt cx="1972805" cy="1588726"/>
          </a:xfrm>
        </p:grpSpPr>
        <p:graphicFrame>
          <p:nvGraphicFramePr>
            <p:cNvPr id="3078" name="Object 3077">
              <a:extLst>
                <a:ext uri="{FF2B5EF4-FFF2-40B4-BE49-F238E27FC236}">
                  <a16:creationId xmlns:a16="http://schemas.microsoft.com/office/drawing/2014/main" id="{057B3DC6-28D8-F468-5CF9-B19C2964E1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455016" y="1146354"/>
            <a:ext cx="1972805" cy="126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2" imgW="3667952" imgH="2342979" progId="">
                    <p:embed/>
                  </p:oleObj>
                </mc:Choice>
                <mc:Fallback>
                  <p:oleObj r:id="rId12" imgW="3667952" imgH="2342979" progId="">
                    <p:embed/>
                    <p:pic>
                      <p:nvPicPr>
                        <p:cNvPr id="3078" name="Object 3077">
                          <a:extLst>
                            <a:ext uri="{FF2B5EF4-FFF2-40B4-BE49-F238E27FC236}">
                              <a16:creationId xmlns:a16="http://schemas.microsoft.com/office/drawing/2014/main" id="{057B3DC6-28D8-F468-5CF9-B19C2964E1C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455016" y="1146354"/>
                          <a:ext cx="1972805" cy="126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79" name="TextBox 3078">
              <a:extLst>
                <a:ext uri="{FF2B5EF4-FFF2-40B4-BE49-F238E27FC236}">
                  <a16:creationId xmlns:a16="http://schemas.microsoft.com/office/drawing/2014/main" id="{D55CAA3D-AEF5-10AA-A2D7-4765810768E9}"/>
                </a:ext>
              </a:extLst>
            </p:cNvPr>
            <p:cNvSpPr txBox="1"/>
            <p:nvPr/>
          </p:nvSpPr>
          <p:spPr>
            <a:xfrm>
              <a:off x="4799499" y="2458081"/>
              <a:ext cx="12838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Imbrex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AB4B6E5-E185-07A3-FBC6-0DFC33E424FE}"/>
              </a:ext>
            </a:extLst>
          </p:cNvPr>
          <p:cNvGrpSpPr/>
          <p:nvPr/>
        </p:nvGrpSpPr>
        <p:grpSpPr>
          <a:xfrm>
            <a:off x="7751974" y="1146354"/>
            <a:ext cx="3532987" cy="1588726"/>
            <a:chOff x="7720450" y="1146354"/>
            <a:chExt cx="3532987" cy="1588726"/>
          </a:xfrm>
        </p:grpSpPr>
        <p:graphicFrame>
          <p:nvGraphicFramePr>
            <p:cNvPr id="3080" name="Object 3079">
              <a:extLst>
                <a:ext uri="{FF2B5EF4-FFF2-40B4-BE49-F238E27FC236}">
                  <a16:creationId xmlns:a16="http://schemas.microsoft.com/office/drawing/2014/main" id="{6EC5F29C-817D-2082-0F65-40F4D902CAC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381907" y="1146354"/>
            <a:ext cx="2210072" cy="126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4" imgW="27764021" imgH="15827394" progId="">
                    <p:embed/>
                  </p:oleObj>
                </mc:Choice>
                <mc:Fallback>
                  <p:oleObj r:id="rId14" imgW="27764021" imgH="15827394" progId="">
                    <p:embed/>
                    <p:pic>
                      <p:nvPicPr>
                        <p:cNvPr id="3080" name="Object 3079">
                          <a:extLst>
                            <a:ext uri="{FF2B5EF4-FFF2-40B4-BE49-F238E27FC236}">
                              <a16:creationId xmlns:a16="http://schemas.microsoft.com/office/drawing/2014/main" id="{6EC5F29C-817D-2082-0F65-40F4D902CAC3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8381907" y="1146354"/>
                          <a:ext cx="2210072" cy="126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1" name="TextBox 3080">
              <a:extLst>
                <a:ext uri="{FF2B5EF4-FFF2-40B4-BE49-F238E27FC236}">
                  <a16:creationId xmlns:a16="http://schemas.microsoft.com/office/drawing/2014/main" id="{4DF40FD0-E03E-2DF2-2A26-D84FAF23A155}"/>
                </a:ext>
              </a:extLst>
            </p:cNvPr>
            <p:cNvSpPr txBox="1"/>
            <p:nvPr/>
          </p:nvSpPr>
          <p:spPr>
            <a:xfrm>
              <a:off x="7720450" y="2458081"/>
              <a:ext cx="353298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Example of </a:t>
              </a:r>
              <a:r>
                <a: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tegulae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and </a:t>
              </a:r>
              <a:r>
                <a:rPr kumimoji="0" lang="en-GB" sz="1200" b="0" i="1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imbrices</a:t>
              </a:r>
              <a:r>
                <a: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to create a roof</a:t>
              </a:r>
            </a:p>
          </p:txBody>
        </p:sp>
      </p:grpSp>
      <p:grpSp>
        <p:nvGrpSpPr>
          <p:cNvPr id="3090" name="Group 3089">
            <a:extLst>
              <a:ext uri="{FF2B5EF4-FFF2-40B4-BE49-F238E27FC236}">
                <a16:creationId xmlns:a16="http://schemas.microsoft.com/office/drawing/2014/main" id="{7A6BA7A2-2C07-9010-158F-6F465A1F5955}"/>
              </a:ext>
            </a:extLst>
          </p:cNvPr>
          <p:cNvGrpSpPr/>
          <p:nvPr/>
        </p:nvGrpSpPr>
        <p:grpSpPr>
          <a:xfrm>
            <a:off x="2418491" y="3020094"/>
            <a:ext cx="2278770" cy="1588616"/>
            <a:chOff x="2078997" y="3020094"/>
            <a:chExt cx="2278770" cy="1588616"/>
          </a:xfrm>
        </p:grpSpPr>
        <p:graphicFrame>
          <p:nvGraphicFramePr>
            <p:cNvPr id="3082" name="Object 3081">
              <a:extLst>
                <a:ext uri="{FF2B5EF4-FFF2-40B4-BE49-F238E27FC236}">
                  <a16:creationId xmlns:a16="http://schemas.microsoft.com/office/drawing/2014/main" id="{F2F31D8E-1CA2-AD6F-74BC-79D30C6477F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2078997" y="3020094"/>
            <a:ext cx="2278770" cy="126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6" imgW="14767656" imgH="8163963" progId="">
                    <p:embed/>
                  </p:oleObj>
                </mc:Choice>
                <mc:Fallback>
                  <p:oleObj r:id="rId16" imgW="14767656" imgH="8163963" progId="">
                    <p:embed/>
                    <p:pic>
                      <p:nvPicPr>
                        <p:cNvPr id="3082" name="Object 3081">
                          <a:extLst>
                            <a:ext uri="{FF2B5EF4-FFF2-40B4-BE49-F238E27FC236}">
                              <a16:creationId xmlns:a16="http://schemas.microsoft.com/office/drawing/2014/main" id="{F2F31D8E-1CA2-AD6F-74BC-79D30C6477F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078997" y="3020094"/>
                          <a:ext cx="2278770" cy="126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3" name="TextBox 3082">
              <a:extLst>
                <a:ext uri="{FF2B5EF4-FFF2-40B4-BE49-F238E27FC236}">
                  <a16:creationId xmlns:a16="http://schemas.microsoft.com/office/drawing/2014/main" id="{EF552494-22DE-77C4-7693-D0364219B289}"/>
                </a:ext>
              </a:extLst>
            </p:cNvPr>
            <p:cNvSpPr txBox="1"/>
            <p:nvPr/>
          </p:nvSpPr>
          <p:spPr>
            <a:xfrm>
              <a:off x="2576463" y="4331711"/>
              <a:ext cx="128383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Box Flue tile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91" name="Group 3090">
            <a:extLst>
              <a:ext uri="{FF2B5EF4-FFF2-40B4-BE49-F238E27FC236}">
                <a16:creationId xmlns:a16="http://schemas.microsoft.com/office/drawing/2014/main" id="{321D6EE1-662D-1246-F455-09B8D64E9D56}"/>
              </a:ext>
            </a:extLst>
          </p:cNvPr>
          <p:cNvGrpSpPr/>
          <p:nvPr/>
        </p:nvGrpSpPr>
        <p:grpSpPr>
          <a:xfrm>
            <a:off x="5542318" y="3002094"/>
            <a:ext cx="2618571" cy="1606616"/>
            <a:chOff x="4911546" y="3002094"/>
            <a:chExt cx="2618571" cy="1606616"/>
          </a:xfrm>
        </p:grpSpPr>
        <p:graphicFrame>
          <p:nvGraphicFramePr>
            <p:cNvPr id="3086" name="Object 3085">
              <a:extLst>
                <a:ext uri="{FF2B5EF4-FFF2-40B4-BE49-F238E27FC236}">
                  <a16:creationId xmlns:a16="http://schemas.microsoft.com/office/drawing/2014/main" id="{F4B8ACE2-A75F-67C2-5142-4EEDC85DC7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911546" y="3002094"/>
            <a:ext cx="2618571" cy="1296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18" imgW="7666774" imgH="3793523" progId="">
                    <p:embed/>
                  </p:oleObj>
                </mc:Choice>
                <mc:Fallback>
                  <p:oleObj r:id="rId18" imgW="7666774" imgH="3793523" progId="">
                    <p:embed/>
                    <p:pic>
                      <p:nvPicPr>
                        <p:cNvPr id="3086" name="Object 3085">
                          <a:extLst>
                            <a:ext uri="{FF2B5EF4-FFF2-40B4-BE49-F238E27FC236}">
                              <a16:creationId xmlns:a16="http://schemas.microsoft.com/office/drawing/2014/main" id="{F4B8ACE2-A75F-67C2-5142-4EEDC85DC7C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4911546" y="3002094"/>
                          <a:ext cx="2618571" cy="1296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87" name="TextBox 3086">
              <a:extLst>
                <a:ext uri="{FF2B5EF4-FFF2-40B4-BE49-F238E27FC236}">
                  <a16:creationId xmlns:a16="http://schemas.microsoft.com/office/drawing/2014/main" id="{92F2ACBD-4EF7-9EF2-BAFF-DA3F8C56FB7C}"/>
                </a:ext>
              </a:extLst>
            </p:cNvPr>
            <p:cNvSpPr txBox="1"/>
            <p:nvPr/>
          </p:nvSpPr>
          <p:spPr>
            <a:xfrm>
              <a:off x="5068017" y="4331711"/>
              <a:ext cx="230562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A fragment of scored box flue tile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3095" name="Object 3094">
            <a:extLst>
              <a:ext uri="{FF2B5EF4-FFF2-40B4-BE49-F238E27FC236}">
                <a16:creationId xmlns:a16="http://schemas.microsoft.com/office/drawing/2014/main" id="{7479726A-4844-42DB-0790-C17998C8519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383717" y="3270588"/>
          <a:ext cx="2135740" cy="288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0" imgW="8486859" imgH="11445823" progId="">
                  <p:embed/>
                </p:oleObj>
              </mc:Choice>
              <mc:Fallback>
                <p:oleObj r:id="rId20" imgW="8486859" imgH="11445823" progId="">
                  <p:embed/>
                  <p:pic>
                    <p:nvPicPr>
                      <p:cNvPr id="3095" name="Object 3094">
                        <a:extLst>
                          <a:ext uri="{FF2B5EF4-FFF2-40B4-BE49-F238E27FC236}">
                            <a16:creationId xmlns:a16="http://schemas.microsoft.com/office/drawing/2014/main" id="{7479726A-4844-42DB-0790-C17998C851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9383717" y="3270588"/>
                        <a:ext cx="2135740" cy="2880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99" name="TextBox 3098">
            <a:extLst>
              <a:ext uri="{FF2B5EF4-FFF2-40B4-BE49-F238E27FC236}">
                <a16:creationId xmlns:a16="http://schemas.microsoft.com/office/drawing/2014/main" id="{B5818C7F-BF42-A852-C24E-6A02F23D6BF6}"/>
              </a:ext>
            </a:extLst>
          </p:cNvPr>
          <p:cNvSpPr txBox="1"/>
          <p:nvPr/>
        </p:nvSpPr>
        <p:spPr>
          <a:xfrm>
            <a:off x="10501425" y="2953063"/>
            <a:ext cx="1066682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Box flue tile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00" name="Arrow: Down 3099">
            <a:extLst>
              <a:ext uri="{FF2B5EF4-FFF2-40B4-BE49-F238E27FC236}">
                <a16:creationId xmlns:a16="http://schemas.microsoft.com/office/drawing/2014/main" id="{5CFAE6AE-24A2-0DB9-696A-30BF0C8EE0C6}"/>
              </a:ext>
            </a:extLst>
          </p:cNvPr>
          <p:cNvSpPr/>
          <p:nvPr/>
        </p:nvSpPr>
        <p:spPr>
          <a:xfrm rot="1140537">
            <a:off x="10810432" y="3229338"/>
            <a:ext cx="115509" cy="716498"/>
          </a:xfrm>
          <a:prstGeom prst="downArrow">
            <a:avLst/>
          </a:prstGeom>
          <a:solidFill>
            <a:srgbClr val="4773B7"/>
          </a:solidFill>
          <a:ln>
            <a:solidFill>
              <a:srgbClr val="4773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101" name="TextBox 3100">
            <a:extLst>
              <a:ext uri="{FF2B5EF4-FFF2-40B4-BE49-F238E27FC236}">
                <a16:creationId xmlns:a16="http://schemas.microsoft.com/office/drawing/2014/main" id="{72EDEB4E-D613-C95E-E543-03F2053DC623}"/>
              </a:ext>
            </a:extLst>
          </p:cNvPr>
          <p:cNvSpPr txBox="1"/>
          <p:nvPr/>
        </p:nvSpPr>
        <p:spPr>
          <a:xfrm>
            <a:off x="9275947" y="6275794"/>
            <a:ext cx="2292160" cy="27699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440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Surviving </a:t>
            </a:r>
            <a:r>
              <a:rPr kumimoji="0" lang="en-GB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bessalis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a 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hypocaust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4773B7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02" name="Arrow: Down 3101">
            <a:extLst>
              <a:ext uri="{FF2B5EF4-FFF2-40B4-BE49-F238E27FC236}">
                <a16:creationId xmlns:a16="http://schemas.microsoft.com/office/drawing/2014/main" id="{04738DE1-1A63-99BE-F609-24FB74E563F4}"/>
              </a:ext>
            </a:extLst>
          </p:cNvPr>
          <p:cNvSpPr/>
          <p:nvPr/>
        </p:nvSpPr>
        <p:spPr>
          <a:xfrm rot="9107516">
            <a:off x="10039444" y="5717771"/>
            <a:ext cx="91723" cy="603905"/>
          </a:xfrm>
          <a:prstGeom prst="downArrow">
            <a:avLst/>
          </a:prstGeom>
          <a:solidFill>
            <a:srgbClr val="4773B7"/>
          </a:solidFill>
          <a:ln>
            <a:solidFill>
              <a:srgbClr val="4773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31" name="Group 3130">
            <a:extLst>
              <a:ext uri="{FF2B5EF4-FFF2-40B4-BE49-F238E27FC236}">
                <a16:creationId xmlns:a16="http://schemas.microsoft.com/office/drawing/2014/main" id="{372E8C34-703E-C561-E84A-1C399CA09B23}"/>
              </a:ext>
            </a:extLst>
          </p:cNvPr>
          <p:cNvGrpSpPr/>
          <p:nvPr/>
        </p:nvGrpSpPr>
        <p:grpSpPr>
          <a:xfrm>
            <a:off x="4073884" y="4936335"/>
            <a:ext cx="1200193" cy="1574247"/>
            <a:chOff x="4780906" y="4936335"/>
            <a:chExt cx="1200193" cy="1574247"/>
          </a:xfrm>
        </p:grpSpPr>
        <p:graphicFrame>
          <p:nvGraphicFramePr>
            <p:cNvPr id="3105" name="Object 3104">
              <a:extLst>
                <a:ext uri="{FF2B5EF4-FFF2-40B4-BE49-F238E27FC236}">
                  <a16:creationId xmlns:a16="http://schemas.microsoft.com/office/drawing/2014/main" id="{697ACA3A-47C7-1475-5798-9270A809C2B4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780906" y="4936335"/>
            <a:ext cx="1200193" cy="1260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r:id="rId22" imgW="8573890" imgH="9003428" progId="">
                    <p:embed/>
                  </p:oleObj>
                </mc:Choice>
                <mc:Fallback>
                  <p:oleObj r:id="rId22" imgW="8573890" imgH="9003428" progId="">
                    <p:embed/>
                    <p:pic>
                      <p:nvPicPr>
                        <p:cNvPr id="3105" name="Object 3104">
                          <a:extLst>
                            <a:ext uri="{FF2B5EF4-FFF2-40B4-BE49-F238E27FC236}">
                              <a16:creationId xmlns:a16="http://schemas.microsoft.com/office/drawing/2014/main" id="{697ACA3A-47C7-1475-5798-9270A809C2B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3"/>
                        <a:stretch>
                          <a:fillRect/>
                        </a:stretch>
                      </p:blipFill>
                      <p:spPr>
                        <a:xfrm>
                          <a:off x="4780906" y="4936335"/>
                          <a:ext cx="1200193" cy="1260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110" name="TextBox 3109">
              <a:extLst>
                <a:ext uri="{FF2B5EF4-FFF2-40B4-BE49-F238E27FC236}">
                  <a16:creationId xmlns:a16="http://schemas.microsoft.com/office/drawing/2014/main" id="{BA1E17F4-3F5C-6C09-5FBC-02E2163010AC}"/>
                </a:ext>
              </a:extLst>
            </p:cNvPr>
            <p:cNvSpPr txBox="1"/>
            <p:nvPr/>
          </p:nvSpPr>
          <p:spPr>
            <a:xfrm>
              <a:off x="4847661" y="6233583"/>
              <a:ext cx="1066682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Bessalis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130" name="Group 3129">
            <a:extLst>
              <a:ext uri="{FF2B5EF4-FFF2-40B4-BE49-F238E27FC236}">
                <a16:creationId xmlns:a16="http://schemas.microsoft.com/office/drawing/2014/main" id="{902DF74B-A8E8-69CE-A3C7-23CC1713B796}"/>
              </a:ext>
            </a:extLst>
          </p:cNvPr>
          <p:cNvGrpSpPr/>
          <p:nvPr/>
        </p:nvGrpSpPr>
        <p:grpSpPr>
          <a:xfrm>
            <a:off x="2099098" y="4936335"/>
            <a:ext cx="1208455" cy="1561703"/>
            <a:chOff x="2357079" y="4936335"/>
            <a:chExt cx="1208455" cy="1561703"/>
          </a:xfrm>
        </p:grpSpPr>
        <p:pic>
          <p:nvPicPr>
            <p:cNvPr id="3127" name="Picture 3126" descr="A close-up of a brick floor&#10;&#10;Description automatically generated">
              <a:extLst>
                <a:ext uri="{FF2B5EF4-FFF2-40B4-BE49-F238E27FC236}">
                  <a16:creationId xmlns:a16="http://schemas.microsoft.com/office/drawing/2014/main" id="{B3A3B69F-85AB-465F-0555-9DE48B4A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079" y="4936335"/>
              <a:ext cx="1208455" cy="1260000"/>
            </a:xfrm>
            <a:prstGeom prst="rect">
              <a:avLst/>
            </a:prstGeom>
          </p:spPr>
        </p:pic>
        <p:sp>
          <p:nvSpPr>
            <p:cNvPr id="3129" name="TextBox 3128">
              <a:extLst>
                <a:ext uri="{FF2B5EF4-FFF2-40B4-BE49-F238E27FC236}">
                  <a16:creationId xmlns:a16="http://schemas.microsoft.com/office/drawing/2014/main" id="{8FC2A286-F875-D020-D547-CB83A508C9CE}"/>
                </a:ext>
              </a:extLst>
            </p:cNvPr>
            <p:cNvSpPr txBox="1"/>
            <p:nvPr/>
          </p:nvSpPr>
          <p:spPr>
            <a:xfrm>
              <a:off x="2357079" y="6221039"/>
              <a:ext cx="1208455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Opus spicatum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9" name="Graphic 8">
            <a:extLst>
              <a:ext uri="{FF2B5EF4-FFF2-40B4-BE49-F238E27FC236}">
                <a16:creationId xmlns:a16="http://schemas.microsoft.com/office/drawing/2014/main" id="{0BBA7B8C-26B9-C394-1601-610B9FE9007F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4018031" y="1596354"/>
            <a:ext cx="360000" cy="360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4CAB5FF9-FAAE-5C2D-CB52-5337A09CDE4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6968718" y="1632354"/>
            <a:ext cx="474316" cy="2880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5741DEDD-AD38-CAA8-B989-D645FBA0A5B5}"/>
              </a:ext>
            </a:extLst>
          </p:cNvPr>
          <p:cNvGrpSpPr/>
          <p:nvPr/>
        </p:nvGrpSpPr>
        <p:grpSpPr>
          <a:xfrm>
            <a:off x="6040409" y="4878082"/>
            <a:ext cx="2778247" cy="1632499"/>
            <a:chOff x="6102053" y="4878082"/>
            <a:chExt cx="2778247" cy="163249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E5CDF5F-54BA-0F80-E108-FE62D8A94636}"/>
                </a:ext>
              </a:extLst>
            </p:cNvPr>
            <p:cNvGrpSpPr/>
            <p:nvPr/>
          </p:nvGrpSpPr>
          <p:grpSpPr>
            <a:xfrm>
              <a:off x="6102053" y="4878082"/>
              <a:ext cx="2778247" cy="1397712"/>
              <a:chOff x="6102053" y="4952227"/>
              <a:chExt cx="2778247" cy="1397712"/>
            </a:xfrm>
          </p:grpSpPr>
          <p:sp>
            <p:nvSpPr>
              <p:cNvPr id="3122" name="TextBox 3121">
                <a:extLst>
                  <a:ext uri="{FF2B5EF4-FFF2-40B4-BE49-F238E27FC236}">
                    <a16:creationId xmlns:a16="http://schemas.microsoft.com/office/drawing/2014/main" id="{EB52A57D-4B71-5A32-2323-F4FD139A02C4}"/>
                  </a:ext>
                </a:extLst>
              </p:cNvPr>
              <p:cNvSpPr txBox="1"/>
              <p:nvPr/>
            </p:nvSpPr>
            <p:spPr>
              <a:xfrm>
                <a:off x="7813618" y="4952227"/>
                <a:ext cx="1066682" cy="27699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2440"/>
                  </a:buClr>
                  <a:buSzTx/>
                  <a:buFontTx/>
                  <a:buNone/>
                  <a:tabLst/>
                  <a:defRPr/>
                </a:pPr>
                <a:r>
                  <a:rPr kumimoji="0" lang="en-GB" sz="1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B0F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Bipedalis</a:t>
                </a:r>
                <a:endParaRPr kumimoji="0" lang="en-GB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BAFCAFC-18CD-AC1D-1A7C-7F497095A576}"/>
                  </a:ext>
                </a:extLst>
              </p:cNvPr>
              <p:cNvGrpSpPr/>
              <p:nvPr/>
            </p:nvGrpSpPr>
            <p:grpSpPr>
              <a:xfrm>
                <a:off x="6102053" y="5003899"/>
                <a:ext cx="2169874" cy="1346040"/>
                <a:chOff x="6102053" y="5003899"/>
                <a:chExt cx="2169874" cy="1346040"/>
              </a:xfrm>
            </p:grpSpPr>
            <p:sp>
              <p:nvSpPr>
                <p:cNvPr id="3112" name="Rectangle: Rounded Corners 3111">
                  <a:extLst>
                    <a:ext uri="{FF2B5EF4-FFF2-40B4-BE49-F238E27FC236}">
                      <a16:creationId xmlns:a16="http://schemas.microsoft.com/office/drawing/2014/main" id="{B12A9CD4-9622-9D6F-8BC8-A3D9A85255DD}"/>
                    </a:ext>
                  </a:extLst>
                </p:cNvPr>
                <p:cNvSpPr/>
                <p:nvPr/>
              </p:nvSpPr>
              <p:spPr>
                <a:xfrm>
                  <a:off x="6679850" y="6121440"/>
                  <a:ext cx="720000" cy="180000"/>
                </a:xfrm>
                <a:prstGeom prst="roundRect">
                  <a:avLst/>
                </a:prstGeom>
                <a:solidFill>
                  <a:srgbClr val="4773B7"/>
                </a:solidFill>
                <a:ln>
                  <a:solidFill>
                    <a:srgbClr val="4773B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14" name="Rectangle: Rounded Corners 3113">
                  <a:extLst>
                    <a:ext uri="{FF2B5EF4-FFF2-40B4-BE49-F238E27FC236}">
                      <a16:creationId xmlns:a16="http://schemas.microsoft.com/office/drawing/2014/main" id="{AF7EE3D4-8F25-FB18-5603-2095817DD23B}"/>
                    </a:ext>
                  </a:extLst>
                </p:cNvPr>
                <p:cNvSpPr/>
                <p:nvPr/>
              </p:nvSpPr>
              <p:spPr>
                <a:xfrm>
                  <a:off x="6769850" y="5897931"/>
                  <a:ext cx="540000" cy="180000"/>
                </a:xfrm>
                <a:prstGeom prst="roundRect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15" name="Rectangle: Rounded Corners 3114">
                  <a:extLst>
                    <a:ext uri="{FF2B5EF4-FFF2-40B4-BE49-F238E27FC236}">
                      <a16:creationId xmlns:a16="http://schemas.microsoft.com/office/drawing/2014/main" id="{F9D8AB6C-DB1B-B4C5-954A-FC85BBD01599}"/>
                    </a:ext>
                  </a:extLst>
                </p:cNvPr>
                <p:cNvSpPr/>
                <p:nvPr/>
              </p:nvSpPr>
              <p:spPr>
                <a:xfrm>
                  <a:off x="6769850" y="5674423"/>
                  <a:ext cx="540000" cy="180000"/>
                </a:xfrm>
                <a:prstGeom prst="roundRect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16" name="Rectangle: Rounded Corners 3115">
                  <a:extLst>
                    <a:ext uri="{FF2B5EF4-FFF2-40B4-BE49-F238E27FC236}">
                      <a16:creationId xmlns:a16="http://schemas.microsoft.com/office/drawing/2014/main" id="{007874E1-2905-0AF1-60F7-49A7CCE28F77}"/>
                    </a:ext>
                  </a:extLst>
                </p:cNvPr>
                <p:cNvSpPr/>
                <p:nvPr/>
              </p:nvSpPr>
              <p:spPr>
                <a:xfrm>
                  <a:off x="6769850" y="5450915"/>
                  <a:ext cx="540000" cy="180000"/>
                </a:xfrm>
                <a:prstGeom prst="roundRect">
                  <a:avLst/>
                </a:prstGeom>
                <a:solidFill>
                  <a:srgbClr val="002060"/>
                </a:solidFill>
                <a:ln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18" name="Rectangle: Rounded Corners 3117">
                  <a:extLst>
                    <a:ext uri="{FF2B5EF4-FFF2-40B4-BE49-F238E27FC236}">
                      <a16:creationId xmlns:a16="http://schemas.microsoft.com/office/drawing/2014/main" id="{3FF2F5BC-E92E-14DA-3032-C7576E2215FF}"/>
                    </a:ext>
                  </a:extLst>
                </p:cNvPr>
                <p:cNvSpPr/>
                <p:nvPr/>
              </p:nvSpPr>
              <p:spPr>
                <a:xfrm>
                  <a:off x="6679850" y="5227407"/>
                  <a:ext cx="720000" cy="180000"/>
                </a:xfrm>
                <a:prstGeom prst="roundRect">
                  <a:avLst/>
                </a:prstGeom>
                <a:solidFill>
                  <a:srgbClr val="4773B7"/>
                </a:solidFill>
                <a:ln>
                  <a:solidFill>
                    <a:srgbClr val="4773B7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19" name="Rectangle: Rounded Corners 3118">
                  <a:extLst>
                    <a:ext uri="{FF2B5EF4-FFF2-40B4-BE49-F238E27FC236}">
                      <a16:creationId xmlns:a16="http://schemas.microsoft.com/office/drawing/2014/main" id="{3B4C088C-CD07-56F7-971E-D665A25BB0D0}"/>
                    </a:ext>
                  </a:extLst>
                </p:cNvPr>
                <p:cNvSpPr/>
                <p:nvPr/>
              </p:nvSpPr>
              <p:spPr>
                <a:xfrm>
                  <a:off x="6102053" y="5003899"/>
                  <a:ext cx="900000" cy="180000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20" name="Rectangle: Rounded Corners 3119">
                  <a:extLst>
                    <a:ext uri="{FF2B5EF4-FFF2-40B4-BE49-F238E27FC236}">
                      <a16:creationId xmlns:a16="http://schemas.microsoft.com/office/drawing/2014/main" id="{930A9FF4-0C00-9EC7-CEEE-75F397803D2C}"/>
                    </a:ext>
                  </a:extLst>
                </p:cNvPr>
                <p:cNvSpPr/>
                <p:nvPr/>
              </p:nvSpPr>
              <p:spPr>
                <a:xfrm>
                  <a:off x="7039850" y="5003899"/>
                  <a:ext cx="900000" cy="180000"/>
                </a:xfrm>
                <a:prstGeom prst="roundRect">
                  <a:avLst/>
                </a:prstGeom>
                <a:solidFill>
                  <a:srgbClr val="00B0F0"/>
                </a:solidFill>
                <a:ln>
                  <a:solidFill>
                    <a:srgbClr val="00B0F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ptos" panose="02110004020202020204"/>
                    <a:ea typeface="+mn-ea"/>
                    <a:cs typeface="+mn-cs"/>
                  </a:endParaRPr>
                </a:p>
              </p:txBody>
            </p:sp>
            <p:sp>
              <p:nvSpPr>
                <p:cNvPr id="3123" name="TextBox 3122">
                  <a:extLst>
                    <a:ext uri="{FF2B5EF4-FFF2-40B4-BE49-F238E27FC236}">
                      <a16:creationId xmlns:a16="http://schemas.microsoft.com/office/drawing/2014/main" id="{FA7847E5-1806-BBA7-4F99-85D9C29E1B8F}"/>
                    </a:ext>
                  </a:extLst>
                </p:cNvPr>
                <p:cNvSpPr txBox="1"/>
                <p:nvPr/>
              </p:nvSpPr>
              <p:spPr>
                <a:xfrm>
                  <a:off x="7205245" y="6072940"/>
                  <a:ext cx="106668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244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4773B7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Pedalis</a:t>
                  </a:r>
                  <a:endPara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73B7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3124" name="TextBox 3123">
                  <a:extLst>
                    <a:ext uri="{FF2B5EF4-FFF2-40B4-BE49-F238E27FC236}">
                      <a16:creationId xmlns:a16="http://schemas.microsoft.com/office/drawing/2014/main" id="{F7E777F2-4D41-A8D5-D522-5F90FE7A035A}"/>
                    </a:ext>
                  </a:extLst>
                </p:cNvPr>
                <p:cNvSpPr txBox="1"/>
                <p:nvPr/>
              </p:nvSpPr>
              <p:spPr>
                <a:xfrm>
                  <a:off x="7121795" y="5630915"/>
                  <a:ext cx="106668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2440"/>
                    </a:buClr>
                    <a:buSzTx/>
                    <a:buFontTx/>
                    <a:buNone/>
                    <a:tabLst/>
                    <a:defRPr/>
                  </a:pPr>
                  <a:r>
                    <a:rPr kumimoji="0" lang="en-GB" sz="1200" b="0" i="0" u="none" strike="noStrike" kern="1200" cap="none" spc="0" normalizeH="0" baseline="0" noProof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Calibri" panose="020F0502020204030204" pitchFamily="34" charset="0"/>
                      <a:cs typeface="Calibri" panose="020F0502020204030204" pitchFamily="34" charset="0"/>
                    </a:rPr>
                    <a:t>Bessalis</a:t>
                  </a:r>
                  <a:endParaRPr kumimoji="0" lang="en-GB" sz="1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0F4367-11E0-E8FD-D79F-0F4A46D2F3DD}"/>
                </a:ext>
              </a:extLst>
            </p:cNvPr>
            <p:cNvSpPr txBox="1"/>
            <p:nvPr/>
          </p:nvSpPr>
          <p:spPr>
            <a:xfrm>
              <a:off x="6279007" y="6233582"/>
              <a:ext cx="242168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2440"/>
                </a:buClr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Example of the </a:t>
              </a:r>
              <a:r>
                <a:rPr kumimoji="0" lang="en-GB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hypocaust</a:t>
              </a:r>
              <a:r>
                <a:rPr kumimoji="0" lang="en-GB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structure</a:t>
              </a:r>
              <a:endPara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4773B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0" name="Arrow: Down 29">
            <a:extLst>
              <a:ext uri="{FF2B5EF4-FFF2-40B4-BE49-F238E27FC236}">
                <a16:creationId xmlns:a16="http://schemas.microsoft.com/office/drawing/2014/main" id="{AC2AC1AF-3501-0B02-263D-88C3FFB88C82}"/>
              </a:ext>
            </a:extLst>
          </p:cNvPr>
          <p:cNvSpPr/>
          <p:nvPr/>
        </p:nvSpPr>
        <p:spPr>
          <a:xfrm rot="16200000">
            <a:off x="5792836" y="5332028"/>
            <a:ext cx="115509" cy="716498"/>
          </a:xfrm>
          <a:prstGeom prst="downArrow">
            <a:avLst/>
          </a:prstGeom>
          <a:solidFill>
            <a:srgbClr val="4773B7"/>
          </a:solidFill>
          <a:ln>
            <a:solidFill>
              <a:srgbClr val="4773B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92664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289</Words>
  <Application>Microsoft Office PowerPoint</Application>
  <PresentationFormat>Widescreen</PresentationFormat>
  <Paragraphs>21</Paragraphs>
  <Slides>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Carla Ardis</dc:creator>
  <cp:lastModifiedBy>Carla Ardis</cp:lastModifiedBy>
  <cp:revision>2</cp:revision>
  <dcterms:created xsi:type="dcterms:W3CDTF">2025-04-24T10:42:17Z</dcterms:created>
  <dcterms:modified xsi:type="dcterms:W3CDTF">2025-04-24T10:45:30Z</dcterms:modified>
</cp:coreProperties>
</file>