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88" r:id="rId2"/>
    <p:sldId id="289" r:id="rId3"/>
    <p:sldId id="290" r:id="rId4"/>
    <p:sldId id="292" r:id="rId5"/>
    <p:sldId id="293" r:id="rId6"/>
    <p:sldId id="294" r:id="rId7"/>
    <p:sldId id="295" r:id="rId8"/>
    <p:sldId id="319" r:id="rId9"/>
    <p:sldId id="300" r:id="rId10"/>
    <p:sldId id="291" r:id="rId11"/>
    <p:sldId id="32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6217BF-58C5-417B-ABF3-46BF9EA380F8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B4255D-B0AB-4A71-8D59-8E75506039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642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commons.org/licenses/by-nc-sa/4.0/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88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109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31FC6-7514-3CE5-BA5F-0940B6023C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B842102-4314-DD8B-8D8F-51F2773D54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F1348B-0C05-46EF-0B29-64DB67F86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770D5-CCE9-1B8E-4C02-A0D984119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7989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Replica lyre based on the Sutton Hoo lyre © The Trustees of the British Museum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Shared under a </a:t>
            </a:r>
            <a:r>
              <a:rPr lang="en-GB" b="0" i="0" u="sng" strike="noStrike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Creative Commons Attribution-</a:t>
            </a:r>
            <a:r>
              <a:rPr lang="en-GB" b="0" i="0" u="sng" strike="noStrike" dirty="0" err="1">
                <a:solidFill>
                  <a:srgbClr val="467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NonCommercial</a:t>
            </a:r>
            <a:r>
              <a:rPr lang="en-GB" b="0" i="0" u="sng" strike="noStrike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-</a:t>
            </a:r>
            <a:r>
              <a:rPr lang="en-GB" b="0" i="0" u="sng" strike="noStrike" dirty="0" err="1">
                <a:solidFill>
                  <a:srgbClr val="467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ShareAlike</a:t>
            </a:r>
            <a:r>
              <a:rPr lang="en-GB" b="0" i="0" u="sng" strike="noStrike" dirty="0">
                <a:solidFill>
                  <a:srgbClr val="467886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 4.0 International (CC BY-NC-SA 4.0) licence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Saxon Band of Minstrels. </a:t>
            </a: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From Edward Lewes Cutts, “Scenes and Characters of the Middle Ages”, London – 1911 (https://www.gutenberg.org/files/42824/42824-h/42824-h.htm</a:t>
            </a:r>
            <a:b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en-GB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Bellringers from the Bayeux Tapestry Scene 26, King Edward the Confessor's funeral procession</a:t>
            </a:r>
            <a:r>
              <a:rPr lang="en-GB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 P</a:t>
            </a:r>
            <a: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hotography by University of Caen Normandy · CNRS · ENSICAEN based on the 2017 photographic campaign of the Heritage Factory in Normandy. - cropped from Wikimedia Commons image: File:Bayeux Tapestry Scene 26.png, Public Domain, https://commons.wikimedia.org/w/index.php?curid=158215144</a:t>
            </a:r>
            <a:br>
              <a:rPr lang="en-GB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GB" b="0" i="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943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874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8483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5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9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814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83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891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589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990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133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8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890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17" Type="http://schemas.openxmlformats.org/officeDocument/2006/relationships/image" Target="../media/image44.jp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g"/><Relationship Id="rId15" Type="http://schemas.openxmlformats.org/officeDocument/2006/relationships/image" Target="../media/image42.png"/><Relationship Id="rId10" Type="http://schemas.openxmlformats.org/officeDocument/2006/relationships/image" Target="../media/image37.svg"/><Relationship Id="rId4" Type="http://schemas.openxmlformats.org/officeDocument/2006/relationships/image" Target="../media/image5.svg"/><Relationship Id="rId9" Type="http://schemas.openxmlformats.org/officeDocument/2006/relationships/image" Target="../media/image36.png"/><Relationship Id="rId1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03D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682602" y="1916614"/>
            <a:ext cx="8826796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Early Medieval: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Touching and hearing the past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EF9BCBD-50C8-A3EF-DFA8-7EA08244B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6666" y="5257800"/>
            <a:ext cx="11761773" cy="14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35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a stone&#10;&#10;Description automatically generated">
            <a:extLst>
              <a:ext uri="{FF2B5EF4-FFF2-40B4-BE49-F238E27FC236}">
                <a16:creationId xmlns:a16="http://schemas.microsoft.com/office/drawing/2014/main" id="{83233FA4-E9FC-1347-6795-A26A0CA925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5916">
            <a:off x="518163" y="1394027"/>
            <a:ext cx="5400000" cy="12208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3E6F57B-8E9D-C2F7-D833-C5B9B6FD51EB}"/>
              </a:ext>
            </a:extLst>
          </p:cNvPr>
          <p:cNvSpPr txBox="1"/>
          <p:nvPr/>
        </p:nvSpPr>
        <p:spPr>
          <a:xfrm>
            <a:off x="1079901" y="2970317"/>
            <a:ext cx="4276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This reed pipe was made in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700s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A154597-722B-7D21-3E6F-28097D285670}"/>
              </a:ext>
            </a:extLst>
          </p:cNvPr>
          <p:cNvGrpSpPr/>
          <p:nvPr/>
        </p:nvGrpSpPr>
        <p:grpSpPr>
          <a:xfrm>
            <a:off x="1787073" y="3695115"/>
            <a:ext cx="2862180" cy="2199600"/>
            <a:chOff x="9056731" y="709544"/>
            <a:chExt cx="2862180" cy="2199600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301DA25A-89E9-AC00-0812-F8B6BE989A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56731" y="709544"/>
              <a:ext cx="2700000" cy="2199600"/>
            </a:xfrm>
            <a:prstGeom prst="rect">
              <a:avLst/>
            </a:prstGeom>
          </p:spPr>
        </p:pic>
        <p:sp>
          <p:nvSpPr>
            <p:cNvPr id="13" name="Arrow: Right 12">
              <a:extLst>
                <a:ext uri="{FF2B5EF4-FFF2-40B4-BE49-F238E27FC236}">
                  <a16:creationId xmlns:a16="http://schemas.microsoft.com/office/drawing/2014/main" id="{6BCEBDD7-D3FB-C760-B5C8-465ED768EC7F}"/>
                </a:ext>
              </a:extLst>
            </p:cNvPr>
            <p:cNvSpPr/>
            <p:nvPr/>
          </p:nvSpPr>
          <p:spPr>
            <a:xfrm rot="11933127">
              <a:off x="11529285" y="2517091"/>
              <a:ext cx="389626" cy="58520"/>
            </a:xfrm>
            <a:prstGeom prst="rightArrow">
              <a:avLst/>
            </a:prstGeom>
            <a:solidFill>
              <a:srgbClr val="B03D1F"/>
            </a:solidFill>
            <a:ln>
              <a:solidFill>
                <a:srgbClr val="B03D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6CBC45D-A0AB-D3B3-BAA7-400788D0D375}"/>
              </a:ext>
            </a:extLst>
          </p:cNvPr>
          <p:cNvSpPr txBox="1"/>
          <p:nvPr/>
        </p:nvSpPr>
        <p:spPr>
          <a:xfrm>
            <a:off x="8758661" y="1640335"/>
            <a:ext cx="192105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did the pipe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sound like?</a:t>
            </a:r>
            <a:b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audio clip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hear it!</a:t>
            </a:r>
          </a:p>
        </p:txBody>
      </p:sp>
      <p:pic>
        <p:nvPicPr>
          <p:cNvPr id="26" name="A14 pipe sound as MP3">
            <a:hlinkClick r:id="" action="ppaction://media"/>
            <a:extLst>
              <a:ext uri="{FF2B5EF4-FFF2-40B4-BE49-F238E27FC236}">
                <a16:creationId xmlns:a16="http://schemas.microsoft.com/office/drawing/2014/main" id="{57EF9EC4-40DF-736A-97A2-1F62B86702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rgbClr val="B03D1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0882430" y="1880499"/>
            <a:ext cx="720000" cy="720000"/>
          </a:xfrm>
          <a:prstGeom prst="rect">
            <a:avLst/>
          </a:prstGeom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BEE44E-42C4-A612-F9B3-807F7EF8B630}"/>
              </a:ext>
            </a:extLst>
          </p:cNvPr>
          <p:cNvSpPr txBox="1"/>
          <p:nvPr/>
        </p:nvSpPr>
        <p:spPr>
          <a:xfrm>
            <a:off x="1572560" y="6185807"/>
            <a:ext cx="32912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 from the leg bone of a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deer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E2D703C2-2954-817D-24B8-C5BBA5370D5B}"/>
              </a:ext>
            </a:extLst>
          </p:cNvPr>
          <p:cNvSpPr/>
          <p:nvPr/>
        </p:nvSpPr>
        <p:spPr>
          <a:xfrm>
            <a:off x="8276134" y="1144551"/>
            <a:ext cx="3634767" cy="2111145"/>
          </a:xfrm>
          <a:prstGeom prst="wedgeEllipseCallout">
            <a:avLst>
              <a:gd name="adj1" fmla="val -44151"/>
              <a:gd name="adj2" fmla="val 48577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2C30F5-178E-925F-DB21-74B837AB3DBA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E5BB1ED5-0FFD-5248-2E04-7D2D7F83E3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4B64B4C6-3148-4D42-1A73-DE584985C1B3}"/>
              </a:ext>
            </a:extLst>
          </p:cNvPr>
          <p:cNvSpPr txBox="1">
            <a:spLocks/>
          </p:cNvSpPr>
          <p:nvPr/>
        </p:nvSpPr>
        <p:spPr>
          <a:xfrm>
            <a:off x="3991002" y="364362"/>
            <a:ext cx="4209997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Medieval music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14" descr="Cartoon elephant with tusks and tusks wearing headphones&#10;&#10;Description automatically generated">
            <a:extLst>
              <a:ext uri="{FF2B5EF4-FFF2-40B4-BE49-F238E27FC236}">
                <a16:creationId xmlns:a16="http://schemas.microsoft.com/office/drawing/2014/main" id="{29FC4F0C-846F-D8A6-67AF-D9B437DBD3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6925" y="3045502"/>
            <a:ext cx="3041827" cy="32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0082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0852628-AE33-0C84-9A7B-8F1093362B84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31E9C8E-2FA7-D229-D601-1418AA7EE7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AE0A71-6939-396B-969B-38DE762F8BA2}"/>
              </a:ext>
            </a:extLst>
          </p:cNvPr>
          <p:cNvSpPr txBox="1">
            <a:spLocks/>
          </p:cNvSpPr>
          <p:nvPr/>
        </p:nvSpPr>
        <p:spPr>
          <a:xfrm>
            <a:off x="2443176" y="364362"/>
            <a:ext cx="7305648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Early Medieval musical instruments​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61" name="Group 2060">
            <a:extLst>
              <a:ext uri="{FF2B5EF4-FFF2-40B4-BE49-F238E27FC236}">
                <a16:creationId xmlns:a16="http://schemas.microsoft.com/office/drawing/2014/main" id="{A63BDA5C-52C5-2285-015B-74E65BB2A034}"/>
              </a:ext>
            </a:extLst>
          </p:cNvPr>
          <p:cNvGrpSpPr/>
          <p:nvPr/>
        </p:nvGrpSpPr>
        <p:grpSpPr>
          <a:xfrm>
            <a:off x="658537" y="2286605"/>
            <a:ext cx="3240000" cy="3240000"/>
            <a:chOff x="557287" y="1181613"/>
            <a:chExt cx="3240000" cy="3240000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84FCE659-E160-A659-994F-9D4EA8B50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7287" y="1181613"/>
              <a:ext cx="3240000" cy="3240000"/>
            </a:xfrm>
            <a:prstGeom prst="ellipse">
              <a:avLst/>
            </a:prstGeom>
            <a:solidFill>
              <a:srgbClr val="B03D1F"/>
            </a:solidFill>
            <a:ln>
              <a:solidFill>
                <a:srgbClr val="B03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654950D-B574-9A80-2A9C-7EA1A5A8628F}"/>
                </a:ext>
              </a:extLst>
            </p:cNvPr>
            <p:cNvSpPr/>
            <p:nvPr/>
          </p:nvSpPr>
          <p:spPr>
            <a:xfrm>
              <a:off x="759787" y="1384113"/>
              <a:ext cx="2835000" cy="2835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8" name="Picture 27" descr="A close-up of a harp&#10;&#10;Description automatically generated">
              <a:extLst>
                <a:ext uri="{FF2B5EF4-FFF2-40B4-BE49-F238E27FC236}">
                  <a16:creationId xmlns:a16="http://schemas.microsoft.com/office/drawing/2014/main" id="{AEFD748C-07F8-65B9-01B8-EBE99B3A7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2581" t="3391" r="-36888" b="-3391"/>
            <a:stretch/>
          </p:blipFill>
          <p:spPr>
            <a:xfrm>
              <a:off x="759787" y="1384113"/>
              <a:ext cx="2835001" cy="2835000"/>
            </a:xfrm>
            <a:prstGeom prst="ellipse">
              <a:avLst/>
            </a:prstGeom>
          </p:spPr>
        </p:pic>
      </p:grpSp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96604C0A-026D-A647-C8BA-98A80938B69D}"/>
              </a:ext>
            </a:extLst>
          </p:cNvPr>
          <p:cNvGrpSpPr/>
          <p:nvPr/>
        </p:nvGrpSpPr>
        <p:grpSpPr>
          <a:xfrm>
            <a:off x="4476000" y="1181613"/>
            <a:ext cx="3240000" cy="3240000"/>
            <a:chOff x="4333962" y="2972313"/>
            <a:chExt cx="3240000" cy="3240000"/>
          </a:xfrm>
        </p:grpSpPr>
        <p:sp>
          <p:nvSpPr>
            <p:cNvPr id="2055" name="Oval 2054">
              <a:extLst>
                <a:ext uri="{FF2B5EF4-FFF2-40B4-BE49-F238E27FC236}">
                  <a16:creationId xmlns:a16="http://schemas.microsoft.com/office/drawing/2014/main" id="{899AB703-92A8-3086-02F3-B70139153A7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33962" y="2972313"/>
              <a:ext cx="3240000" cy="3240000"/>
            </a:xfrm>
            <a:prstGeom prst="ellipse">
              <a:avLst/>
            </a:prstGeom>
            <a:solidFill>
              <a:srgbClr val="B03D1F"/>
            </a:solidFill>
            <a:ln>
              <a:solidFill>
                <a:srgbClr val="B03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56" name="Oval 2055">
              <a:extLst>
                <a:ext uri="{FF2B5EF4-FFF2-40B4-BE49-F238E27FC236}">
                  <a16:creationId xmlns:a16="http://schemas.microsoft.com/office/drawing/2014/main" id="{5D8B45A5-C85D-E38A-D870-B88130C09B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13962" y="3152313"/>
              <a:ext cx="2880000" cy="28800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03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52" name="Picture 4" descr="The Project Gutenberg eBook of Scenes and Characters of the Middle Ages, by Edward Lewes Cutts">
              <a:extLst>
                <a:ext uri="{FF2B5EF4-FFF2-40B4-BE49-F238E27FC236}">
                  <a16:creationId xmlns:a16="http://schemas.microsoft.com/office/drawing/2014/main" id="{3CDE2B29-B2E3-9268-CF8B-4FDFE727AB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4748" t="-4116" r="-36849" b="-4116"/>
            <a:stretch/>
          </p:blipFill>
          <p:spPr bwMode="auto">
            <a:xfrm>
              <a:off x="4513962" y="3152313"/>
              <a:ext cx="2880000" cy="28800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57" name="Oval 2056">
            <a:extLst>
              <a:ext uri="{FF2B5EF4-FFF2-40B4-BE49-F238E27FC236}">
                <a16:creationId xmlns:a16="http://schemas.microsoft.com/office/drawing/2014/main" id="{A6E29150-E621-3B10-ACEE-2B7A49E98C93}"/>
              </a:ext>
            </a:extLst>
          </p:cNvPr>
          <p:cNvSpPr>
            <a:spLocks noChangeAspect="1"/>
          </p:cNvSpPr>
          <p:nvPr/>
        </p:nvSpPr>
        <p:spPr>
          <a:xfrm>
            <a:off x="8293463" y="2286605"/>
            <a:ext cx="3240000" cy="324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8" name="Oval 2057">
            <a:extLst>
              <a:ext uri="{FF2B5EF4-FFF2-40B4-BE49-F238E27FC236}">
                <a16:creationId xmlns:a16="http://schemas.microsoft.com/office/drawing/2014/main" id="{474F1779-BEA9-5D42-3270-5CADD9A98037}"/>
              </a:ext>
            </a:extLst>
          </p:cNvPr>
          <p:cNvSpPr>
            <a:spLocks noChangeAspect="1"/>
          </p:cNvSpPr>
          <p:nvPr/>
        </p:nvSpPr>
        <p:spPr>
          <a:xfrm>
            <a:off x="8473463" y="2466605"/>
            <a:ext cx="2880000" cy="2880000"/>
          </a:xfrm>
          <a:prstGeom prst="ellipse">
            <a:avLst/>
          </a:prstGeom>
          <a:solidFill>
            <a:srgbClr val="BBB2AB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4" name="TextBox 2063">
            <a:extLst>
              <a:ext uri="{FF2B5EF4-FFF2-40B4-BE49-F238E27FC236}">
                <a16:creationId xmlns:a16="http://schemas.microsoft.com/office/drawing/2014/main" id="{D340D49A-A5F5-0F66-D2C1-FFB617766D2A}"/>
              </a:ext>
            </a:extLst>
          </p:cNvPr>
          <p:cNvSpPr txBox="1"/>
          <p:nvPr/>
        </p:nvSpPr>
        <p:spPr>
          <a:xfrm>
            <a:off x="658537" y="5697305"/>
            <a:ext cx="324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Lyre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(like a guitar or harp)</a:t>
            </a:r>
          </a:p>
        </p:txBody>
      </p:sp>
      <p:sp>
        <p:nvSpPr>
          <p:cNvPr id="2065" name="TextBox 2064">
            <a:extLst>
              <a:ext uri="{FF2B5EF4-FFF2-40B4-BE49-F238E27FC236}">
                <a16:creationId xmlns:a16="http://schemas.microsoft.com/office/drawing/2014/main" id="{8D6F9980-D392-40ED-D0C7-366DAE599D0A}"/>
              </a:ext>
            </a:extLst>
          </p:cNvPr>
          <p:cNvSpPr txBox="1"/>
          <p:nvPr/>
        </p:nvSpPr>
        <p:spPr>
          <a:xfrm>
            <a:off x="4476000" y="4450741"/>
            <a:ext cx="324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Musicians and a king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playing the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fiddle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harp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and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two types of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horns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66" name="TextBox 2065">
            <a:extLst>
              <a:ext uri="{FF2B5EF4-FFF2-40B4-BE49-F238E27FC236}">
                <a16:creationId xmlns:a16="http://schemas.microsoft.com/office/drawing/2014/main" id="{15A94543-835A-523B-D7FE-BAEEEB7CF2C2}"/>
              </a:ext>
            </a:extLst>
          </p:cNvPr>
          <p:cNvSpPr txBox="1"/>
          <p:nvPr/>
        </p:nvSpPr>
        <p:spPr>
          <a:xfrm>
            <a:off x="8293463" y="5697304"/>
            <a:ext cx="3240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Bell ringers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the Bayeux Tapestry (made in 1066). They are playing at a king’s funeral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69" name="Graphic 2068" descr="Music notes with solid fill">
            <a:extLst>
              <a:ext uri="{FF2B5EF4-FFF2-40B4-BE49-F238E27FC236}">
                <a16:creationId xmlns:a16="http://schemas.microsoft.com/office/drawing/2014/main" id="{44ACF47A-51E5-DC1F-3BF0-3FC1274E295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2424" y="1032155"/>
            <a:ext cx="914400" cy="914400"/>
          </a:xfrm>
          <a:prstGeom prst="rect">
            <a:avLst/>
          </a:prstGeom>
        </p:spPr>
      </p:pic>
      <p:pic>
        <p:nvPicPr>
          <p:cNvPr id="2071" name="Graphic 2070" descr="Music note with solid fill">
            <a:extLst>
              <a:ext uri="{FF2B5EF4-FFF2-40B4-BE49-F238E27FC236}">
                <a16:creationId xmlns:a16="http://schemas.microsoft.com/office/drawing/2014/main" id="{4A95FDBF-D710-0EDC-A0D6-A24E646611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441337" y="1489355"/>
            <a:ext cx="914400" cy="914400"/>
          </a:xfrm>
          <a:prstGeom prst="rect">
            <a:avLst/>
          </a:prstGeom>
        </p:spPr>
      </p:pic>
      <p:pic>
        <p:nvPicPr>
          <p:cNvPr id="2073" name="Graphic 2072" descr="Music with solid fill">
            <a:extLst>
              <a:ext uri="{FF2B5EF4-FFF2-40B4-BE49-F238E27FC236}">
                <a16:creationId xmlns:a16="http://schemas.microsoft.com/office/drawing/2014/main" id="{CC1E8205-C064-4AD0-1E06-DE93B71D74C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83573" y="5449076"/>
            <a:ext cx="577464" cy="577464"/>
          </a:xfrm>
          <a:prstGeom prst="rect">
            <a:avLst/>
          </a:prstGeom>
        </p:spPr>
      </p:pic>
      <p:pic>
        <p:nvPicPr>
          <p:cNvPr id="2075" name="Graphic 2074" descr="Treble clef with solid fill">
            <a:extLst>
              <a:ext uri="{FF2B5EF4-FFF2-40B4-BE49-F238E27FC236}">
                <a16:creationId xmlns:a16="http://schemas.microsoft.com/office/drawing/2014/main" id="{FEA9131E-DE41-A34C-1713-D19C263F5AB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018801" y="5384233"/>
            <a:ext cx="914400" cy="914400"/>
          </a:xfrm>
          <a:prstGeom prst="rect">
            <a:avLst/>
          </a:prstGeom>
        </p:spPr>
      </p:pic>
      <p:pic>
        <p:nvPicPr>
          <p:cNvPr id="2077" name="Graphic 2076" descr="Bass clef with solid fill">
            <a:extLst>
              <a:ext uri="{FF2B5EF4-FFF2-40B4-BE49-F238E27FC236}">
                <a16:creationId xmlns:a16="http://schemas.microsoft.com/office/drawing/2014/main" id="{86D99769-8184-5052-AFED-422C20C6149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293463" y="1147925"/>
            <a:ext cx="914400" cy="914400"/>
          </a:xfrm>
          <a:prstGeom prst="rect">
            <a:avLst/>
          </a:prstGeom>
        </p:spPr>
      </p:pic>
      <p:pic>
        <p:nvPicPr>
          <p:cNvPr id="2078" name="Graphic 2077" descr="Music note with solid fill">
            <a:extLst>
              <a:ext uri="{FF2B5EF4-FFF2-40B4-BE49-F238E27FC236}">
                <a16:creationId xmlns:a16="http://schemas.microsoft.com/office/drawing/2014/main" id="{6A9CB892-8990-3988-642E-A89FBA9226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193598" y="1616176"/>
            <a:ext cx="679730" cy="679730"/>
          </a:xfrm>
          <a:prstGeom prst="rect">
            <a:avLst/>
          </a:prstGeom>
        </p:spPr>
      </p:pic>
      <p:pic>
        <p:nvPicPr>
          <p:cNvPr id="2079" name="Graphic 2078" descr="Music with solid fill">
            <a:extLst>
              <a:ext uri="{FF2B5EF4-FFF2-40B4-BE49-F238E27FC236}">
                <a16:creationId xmlns:a16="http://schemas.microsoft.com/office/drawing/2014/main" id="{0F7337B4-D3EC-EACC-469A-FD370DE0B8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258799" y="5568835"/>
            <a:ext cx="914400" cy="91440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F5B57859-A445-CF0E-1FA0-BECD6D1BB5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" t="-14008" r="4549" b="-11977"/>
          <a:stretch/>
        </p:blipFill>
        <p:spPr bwMode="auto">
          <a:xfrm>
            <a:off x="8473463" y="2451323"/>
            <a:ext cx="2880000" cy="287999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5942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7421C6-2D9C-07E4-709B-660DC8D49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00" y="429742"/>
            <a:ext cx="12193200" cy="2823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481D09-1A5B-076D-64BE-1EA163E3905E}"/>
              </a:ext>
            </a:extLst>
          </p:cNvPr>
          <p:cNvSpPr txBox="1">
            <a:spLocks/>
          </p:cNvSpPr>
          <p:nvPr/>
        </p:nvSpPr>
        <p:spPr>
          <a:xfrm>
            <a:off x="6769878" y="895025"/>
            <a:ext cx="3249428" cy="8931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 410 - 1066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EARLY MEDIEVAL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98BA8C3-B935-E86E-2A2E-24A101730647}"/>
              </a:ext>
            </a:extLst>
          </p:cNvPr>
          <p:cNvSpPr/>
          <p:nvPr/>
        </p:nvSpPr>
        <p:spPr>
          <a:xfrm rot="16200000">
            <a:off x="6435074" y="954308"/>
            <a:ext cx="432000" cy="180000"/>
          </a:xfrm>
          <a:prstGeom prst="rightArrow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FC54A4C-16A6-0A25-10DD-B0041F1F8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10901" y="5719512"/>
            <a:ext cx="900000" cy="900000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D2CAF6B8-15B1-C38B-811F-7BDC7301FC1E}"/>
              </a:ext>
            </a:extLst>
          </p:cNvPr>
          <p:cNvSpPr/>
          <p:nvPr/>
        </p:nvSpPr>
        <p:spPr>
          <a:xfrm>
            <a:off x="1262184" y="2011909"/>
            <a:ext cx="4492303" cy="661778"/>
          </a:xfrm>
          <a:prstGeom prst="wedgeRoundRectCallout">
            <a:avLst>
              <a:gd name="adj1" fmla="val -53648"/>
              <a:gd name="adj2" fmla="val -20320"/>
              <a:gd name="adj3" fmla="val 16667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2BF465-66D5-58E0-D870-E2FC54EB71AD}"/>
              </a:ext>
            </a:extLst>
          </p:cNvPr>
          <p:cNvSpPr txBox="1"/>
          <p:nvPr/>
        </p:nvSpPr>
        <p:spPr>
          <a:xfrm>
            <a:off x="1476636" y="2011909"/>
            <a:ext cx="40243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excavated the early medieval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settlement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Conington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FE9F1C-057C-0887-AA61-4ECD83F6E786}"/>
              </a:ext>
            </a:extLst>
          </p:cNvPr>
          <p:cNvSpPr txBox="1"/>
          <p:nvPr/>
        </p:nvSpPr>
        <p:spPr>
          <a:xfrm>
            <a:off x="6421737" y="1988530"/>
            <a:ext cx="544452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early medieval period,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most people had to make their own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clothes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They used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wool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from their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sheep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Picture 22" descr="A person digging in the dirt&#10;&#10;Description automatically generated">
            <a:extLst>
              <a:ext uri="{FF2B5EF4-FFF2-40B4-BE49-F238E27FC236}">
                <a16:creationId xmlns:a16="http://schemas.microsoft.com/office/drawing/2014/main" id="{81166E7E-D79F-A74D-25F8-48969291AC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1" t="34361" b="3380"/>
          <a:stretch/>
        </p:blipFill>
        <p:spPr>
          <a:xfrm>
            <a:off x="7758126" y="3265661"/>
            <a:ext cx="2771750" cy="288000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70F8C702-7160-A986-0D3F-6B62463344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41133" y="2979911"/>
            <a:ext cx="5429131" cy="362793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32FF196-A503-DC72-738B-9663A4821D79}"/>
              </a:ext>
            </a:extLst>
          </p:cNvPr>
          <p:cNvSpPr/>
          <p:nvPr/>
        </p:nvSpPr>
        <p:spPr>
          <a:xfrm>
            <a:off x="3692318" y="3061559"/>
            <a:ext cx="1440000" cy="1800000"/>
          </a:xfrm>
          <a:prstGeom prst="rect">
            <a:avLst/>
          </a:prstGeom>
          <a:solidFill>
            <a:schemeClr val="bg1"/>
          </a:solidFill>
          <a:ln>
            <a:solidFill>
              <a:srgbClr val="B03D1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3" name="Picture 32" descr="A small wooden structure with a horse in it&#10;&#10;Description automatically generated">
            <a:extLst>
              <a:ext uri="{FF2B5EF4-FFF2-40B4-BE49-F238E27FC236}">
                <a16:creationId xmlns:a16="http://schemas.microsoft.com/office/drawing/2014/main" id="{26F9C824-E52F-63E5-E956-A7311628EB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5" r="20476"/>
          <a:stretch/>
        </p:blipFill>
        <p:spPr>
          <a:xfrm>
            <a:off x="3708142" y="3077005"/>
            <a:ext cx="1418400" cy="1329141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481113D-E175-BD1D-44A8-171DE1B87FE8}"/>
              </a:ext>
            </a:extLst>
          </p:cNvPr>
          <p:cNvSpPr txBox="1"/>
          <p:nvPr/>
        </p:nvSpPr>
        <p:spPr>
          <a:xfrm>
            <a:off x="3854583" y="4479103"/>
            <a:ext cx="1115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CONINGTON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CBD014-CA45-A771-0172-91E6F0947120}"/>
              </a:ext>
            </a:extLst>
          </p:cNvPr>
          <p:cNvSpPr txBox="1"/>
          <p:nvPr/>
        </p:nvSpPr>
        <p:spPr>
          <a:xfrm>
            <a:off x="7758126" y="6235114"/>
            <a:ext cx="277175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Archaeologists excavating lamb remains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artoon of a mammoth&#10;&#10;Description automatically generated">
            <a:extLst>
              <a:ext uri="{FF2B5EF4-FFF2-40B4-BE49-F238E27FC236}">
                <a16:creationId xmlns:a16="http://schemas.microsoft.com/office/drawing/2014/main" id="{83FBFFC9-E470-0401-7E79-76ACE26D61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145" y="1885074"/>
            <a:ext cx="647791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09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8FC54A4C-16A6-0A25-10DD-B0041F1F8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0901" y="5719512"/>
            <a:ext cx="900000" cy="900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21627F4-19E5-0097-546B-6FC210B799A2}"/>
              </a:ext>
            </a:extLst>
          </p:cNvPr>
          <p:cNvSpPr/>
          <p:nvPr/>
        </p:nvSpPr>
        <p:spPr>
          <a:xfrm>
            <a:off x="4296000" y="695323"/>
            <a:ext cx="3600000" cy="360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ED95313-1121-35CA-01C0-FF5518951FE5}"/>
              </a:ext>
            </a:extLst>
          </p:cNvPr>
          <p:cNvSpPr/>
          <p:nvPr/>
        </p:nvSpPr>
        <p:spPr>
          <a:xfrm>
            <a:off x="8310900" y="695323"/>
            <a:ext cx="3600000" cy="360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8927269-81ED-7F0F-D9C8-6D5165CE17B9}"/>
              </a:ext>
            </a:extLst>
          </p:cNvPr>
          <p:cNvSpPr/>
          <p:nvPr/>
        </p:nvSpPr>
        <p:spPr>
          <a:xfrm>
            <a:off x="281100" y="695323"/>
            <a:ext cx="3600000" cy="360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9DD3B8-C218-807C-6C4E-88FFBD658DEC}"/>
              </a:ext>
            </a:extLst>
          </p:cNvPr>
          <p:cNvSpPr/>
          <p:nvPr/>
        </p:nvSpPr>
        <p:spPr>
          <a:xfrm>
            <a:off x="-28575" y="307453"/>
            <a:ext cx="12277725" cy="4379855"/>
          </a:xfrm>
          <a:custGeom>
            <a:avLst/>
            <a:gdLst>
              <a:gd name="connsiteX0" fmla="*/ 0 w 12277725"/>
              <a:gd name="connsiteY0" fmla="*/ 2309525 h 4567959"/>
              <a:gd name="connsiteX1" fmla="*/ 257175 w 12277725"/>
              <a:gd name="connsiteY1" fmla="*/ 3414425 h 4567959"/>
              <a:gd name="connsiteX2" fmla="*/ 819150 w 12277725"/>
              <a:gd name="connsiteY2" fmla="*/ 4128800 h 4567959"/>
              <a:gd name="connsiteX3" fmla="*/ 1771650 w 12277725"/>
              <a:gd name="connsiteY3" fmla="*/ 4547900 h 4567959"/>
              <a:gd name="connsiteX4" fmla="*/ 3019425 w 12277725"/>
              <a:gd name="connsiteY4" fmla="*/ 4443125 h 4567959"/>
              <a:gd name="connsiteX5" fmla="*/ 3743325 w 12277725"/>
              <a:gd name="connsiteY5" fmla="*/ 3938300 h 4567959"/>
              <a:gd name="connsiteX6" fmla="*/ 4076700 w 12277725"/>
              <a:gd name="connsiteY6" fmla="*/ 2957225 h 4567959"/>
              <a:gd name="connsiteX7" fmla="*/ 4105275 w 12277725"/>
              <a:gd name="connsiteY7" fmla="*/ 1280825 h 4567959"/>
              <a:gd name="connsiteX8" fmla="*/ 4714875 w 12277725"/>
              <a:gd name="connsiteY8" fmla="*/ 337850 h 4567959"/>
              <a:gd name="connsiteX9" fmla="*/ 6019800 w 12277725"/>
              <a:gd name="connsiteY9" fmla="*/ 4475 h 4567959"/>
              <a:gd name="connsiteX10" fmla="*/ 7096125 w 12277725"/>
              <a:gd name="connsiteY10" fmla="*/ 185450 h 4567959"/>
              <a:gd name="connsiteX11" fmla="*/ 7867650 w 12277725"/>
              <a:gd name="connsiteY11" fmla="*/ 728375 h 4567959"/>
              <a:gd name="connsiteX12" fmla="*/ 8162925 w 12277725"/>
              <a:gd name="connsiteY12" fmla="*/ 1499900 h 4567959"/>
              <a:gd name="connsiteX13" fmla="*/ 8239125 w 12277725"/>
              <a:gd name="connsiteY13" fmla="*/ 3214400 h 4567959"/>
              <a:gd name="connsiteX14" fmla="*/ 9277350 w 12277725"/>
              <a:gd name="connsiteY14" fmla="*/ 4338350 h 4567959"/>
              <a:gd name="connsiteX15" fmla="*/ 10744200 w 12277725"/>
              <a:gd name="connsiteY15" fmla="*/ 4547900 h 4567959"/>
              <a:gd name="connsiteX16" fmla="*/ 11687175 w 12277725"/>
              <a:gd name="connsiteY16" fmla="*/ 4090700 h 4567959"/>
              <a:gd name="connsiteX17" fmla="*/ 12277725 w 12277725"/>
              <a:gd name="connsiteY17" fmla="*/ 2823875 h 4567959"/>
              <a:gd name="connsiteX0" fmla="*/ 0 w 12277725"/>
              <a:gd name="connsiteY0" fmla="*/ 2309525 h 4567959"/>
              <a:gd name="connsiteX1" fmla="*/ 257175 w 12277725"/>
              <a:gd name="connsiteY1" fmla="*/ 3414425 h 4567959"/>
              <a:gd name="connsiteX2" fmla="*/ 819150 w 12277725"/>
              <a:gd name="connsiteY2" fmla="*/ 4128800 h 4567959"/>
              <a:gd name="connsiteX3" fmla="*/ 1771650 w 12277725"/>
              <a:gd name="connsiteY3" fmla="*/ 4547900 h 4567959"/>
              <a:gd name="connsiteX4" fmla="*/ 3019425 w 12277725"/>
              <a:gd name="connsiteY4" fmla="*/ 4443125 h 4567959"/>
              <a:gd name="connsiteX5" fmla="*/ 3743325 w 12277725"/>
              <a:gd name="connsiteY5" fmla="*/ 3938300 h 4567959"/>
              <a:gd name="connsiteX6" fmla="*/ 4076700 w 12277725"/>
              <a:gd name="connsiteY6" fmla="*/ 2957225 h 4567959"/>
              <a:gd name="connsiteX7" fmla="*/ 4191000 w 12277725"/>
              <a:gd name="connsiteY7" fmla="*/ 1271300 h 4567959"/>
              <a:gd name="connsiteX8" fmla="*/ 4714875 w 12277725"/>
              <a:gd name="connsiteY8" fmla="*/ 337850 h 4567959"/>
              <a:gd name="connsiteX9" fmla="*/ 6019800 w 12277725"/>
              <a:gd name="connsiteY9" fmla="*/ 4475 h 4567959"/>
              <a:gd name="connsiteX10" fmla="*/ 7096125 w 12277725"/>
              <a:gd name="connsiteY10" fmla="*/ 185450 h 4567959"/>
              <a:gd name="connsiteX11" fmla="*/ 7867650 w 12277725"/>
              <a:gd name="connsiteY11" fmla="*/ 728375 h 4567959"/>
              <a:gd name="connsiteX12" fmla="*/ 8162925 w 12277725"/>
              <a:gd name="connsiteY12" fmla="*/ 1499900 h 4567959"/>
              <a:gd name="connsiteX13" fmla="*/ 8239125 w 12277725"/>
              <a:gd name="connsiteY13" fmla="*/ 3214400 h 4567959"/>
              <a:gd name="connsiteX14" fmla="*/ 9277350 w 12277725"/>
              <a:gd name="connsiteY14" fmla="*/ 4338350 h 4567959"/>
              <a:gd name="connsiteX15" fmla="*/ 10744200 w 12277725"/>
              <a:gd name="connsiteY15" fmla="*/ 4547900 h 4567959"/>
              <a:gd name="connsiteX16" fmla="*/ 11687175 w 12277725"/>
              <a:gd name="connsiteY16" fmla="*/ 4090700 h 4567959"/>
              <a:gd name="connsiteX17" fmla="*/ 12277725 w 12277725"/>
              <a:gd name="connsiteY17" fmla="*/ 2823875 h 4567959"/>
              <a:gd name="connsiteX0" fmla="*/ 0 w 12277725"/>
              <a:gd name="connsiteY0" fmla="*/ 2309525 h 4567959"/>
              <a:gd name="connsiteX1" fmla="*/ 257175 w 12277725"/>
              <a:gd name="connsiteY1" fmla="*/ 3414425 h 4567959"/>
              <a:gd name="connsiteX2" fmla="*/ 819150 w 12277725"/>
              <a:gd name="connsiteY2" fmla="*/ 4128800 h 4567959"/>
              <a:gd name="connsiteX3" fmla="*/ 1771650 w 12277725"/>
              <a:gd name="connsiteY3" fmla="*/ 4547900 h 4567959"/>
              <a:gd name="connsiteX4" fmla="*/ 3019425 w 12277725"/>
              <a:gd name="connsiteY4" fmla="*/ 4443125 h 4567959"/>
              <a:gd name="connsiteX5" fmla="*/ 3743325 w 12277725"/>
              <a:gd name="connsiteY5" fmla="*/ 3938300 h 4567959"/>
              <a:gd name="connsiteX6" fmla="*/ 4076700 w 12277725"/>
              <a:gd name="connsiteY6" fmla="*/ 2957225 h 4567959"/>
              <a:gd name="connsiteX7" fmla="*/ 4191000 w 12277725"/>
              <a:gd name="connsiteY7" fmla="*/ 1271300 h 4567959"/>
              <a:gd name="connsiteX8" fmla="*/ 4714875 w 12277725"/>
              <a:gd name="connsiteY8" fmla="*/ 337850 h 4567959"/>
              <a:gd name="connsiteX9" fmla="*/ 6019800 w 12277725"/>
              <a:gd name="connsiteY9" fmla="*/ 4475 h 4567959"/>
              <a:gd name="connsiteX10" fmla="*/ 7096125 w 12277725"/>
              <a:gd name="connsiteY10" fmla="*/ 185450 h 4567959"/>
              <a:gd name="connsiteX11" fmla="*/ 7867650 w 12277725"/>
              <a:gd name="connsiteY11" fmla="*/ 728375 h 4567959"/>
              <a:gd name="connsiteX12" fmla="*/ 8162925 w 12277725"/>
              <a:gd name="connsiteY12" fmla="*/ 1499900 h 4567959"/>
              <a:gd name="connsiteX13" fmla="*/ 8239125 w 12277725"/>
              <a:gd name="connsiteY13" fmla="*/ 3214400 h 4567959"/>
              <a:gd name="connsiteX14" fmla="*/ 9277350 w 12277725"/>
              <a:gd name="connsiteY14" fmla="*/ 4338350 h 4567959"/>
              <a:gd name="connsiteX15" fmla="*/ 10744200 w 12277725"/>
              <a:gd name="connsiteY15" fmla="*/ 4547900 h 4567959"/>
              <a:gd name="connsiteX16" fmla="*/ 11687175 w 12277725"/>
              <a:gd name="connsiteY16" fmla="*/ 4090700 h 4567959"/>
              <a:gd name="connsiteX17" fmla="*/ 12277725 w 12277725"/>
              <a:gd name="connsiteY17" fmla="*/ 2823875 h 4567959"/>
              <a:gd name="connsiteX0" fmla="*/ 0 w 12277725"/>
              <a:gd name="connsiteY0" fmla="*/ 2311372 h 4569806"/>
              <a:gd name="connsiteX1" fmla="*/ 257175 w 12277725"/>
              <a:gd name="connsiteY1" fmla="*/ 3416272 h 4569806"/>
              <a:gd name="connsiteX2" fmla="*/ 819150 w 12277725"/>
              <a:gd name="connsiteY2" fmla="*/ 4130647 h 4569806"/>
              <a:gd name="connsiteX3" fmla="*/ 1771650 w 12277725"/>
              <a:gd name="connsiteY3" fmla="*/ 4549747 h 4569806"/>
              <a:gd name="connsiteX4" fmla="*/ 3019425 w 12277725"/>
              <a:gd name="connsiteY4" fmla="*/ 4444972 h 4569806"/>
              <a:gd name="connsiteX5" fmla="*/ 3743325 w 12277725"/>
              <a:gd name="connsiteY5" fmla="*/ 3940147 h 4569806"/>
              <a:gd name="connsiteX6" fmla="*/ 4076700 w 12277725"/>
              <a:gd name="connsiteY6" fmla="*/ 2959072 h 4569806"/>
              <a:gd name="connsiteX7" fmla="*/ 4191000 w 12277725"/>
              <a:gd name="connsiteY7" fmla="*/ 1273147 h 4569806"/>
              <a:gd name="connsiteX8" fmla="*/ 4829175 w 12277725"/>
              <a:gd name="connsiteY8" fmla="*/ 377797 h 4569806"/>
              <a:gd name="connsiteX9" fmla="*/ 6019800 w 12277725"/>
              <a:gd name="connsiteY9" fmla="*/ 6322 h 4569806"/>
              <a:gd name="connsiteX10" fmla="*/ 7096125 w 12277725"/>
              <a:gd name="connsiteY10" fmla="*/ 187297 h 4569806"/>
              <a:gd name="connsiteX11" fmla="*/ 7867650 w 12277725"/>
              <a:gd name="connsiteY11" fmla="*/ 730222 h 4569806"/>
              <a:gd name="connsiteX12" fmla="*/ 8162925 w 12277725"/>
              <a:gd name="connsiteY12" fmla="*/ 1501747 h 4569806"/>
              <a:gd name="connsiteX13" fmla="*/ 8239125 w 12277725"/>
              <a:gd name="connsiteY13" fmla="*/ 3216247 h 4569806"/>
              <a:gd name="connsiteX14" fmla="*/ 9277350 w 12277725"/>
              <a:gd name="connsiteY14" fmla="*/ 4340197 h 4569806"/>
              <a:gd name="connsiteX15" fmla="*/ 10744200 w 12277725"/>
              <a:gd name="connsiteY15" fmla="*/ 4549747 h 4569806"/>
              <a:gd name="connsiteX16" fmla="*/ 11687175 w 12277725"/>
              <a:gd name="connsiteY16" fmla="*/ 4092547 h 4569806"/>
              <a:gd name="connsiteX17" fmla="*/ 12277725 w 12277725"/>
              <a:gd name="connsiteY17" fmla="*/ 2825722 h 4569806"/>
              <a:gd name="connsiteX0" fmla="*/ 0 w 12277725"/>
              <a:gd name="connsiteY0" fmla="*/ 2241056 h 4499490"/>
              <a:gd name="connsiteX1" fmla="*/ 257175 w 12277725"/>
              <a:gd name="connsiteY1" fmla="*/ 3345956 h 4499490"/>
              <a:gd name="connsiteX2" fmla="*/ 819150 w 12277725"/>
              <a:gd name="connsiteY2" fmla="*/ 4060331 h 4499490"/>
              <a:gd name="connsiteX3" fmla="*/ 1771650 w 12277725"/>
              <a:gd name="connsiteY3" fmla="*/ 4479431 h 4499490"/>
              <a:gd name="connsiteX4" fmla="*/ 3019425 w 12277725"/>
              <a:gd name="connsiteY4" fmla="*/ 4374656 h 4499490"/>
              <a:gd name="connsiteX5" fmla="*/ 3743325 w 12277725"/>
              <a:gd name="connsiteY5" fmla="*/ 3869831 h 4499490"/>
              <a:gd name="connsiteX6" fmla="*/ 4076700 w 12277725"/>
              <a:gd name="connsiteY6" fmla="*/ 2888756 h 4499490"/>
              <a:gd name="connsiteX7" fmla="*/ 4191000 w 12277725"/>
              <a:gd name="connsiteY7" fmla="*/ 1202831 h 4499490"/>
              <a:gd name="connsiteX8" fmla="*/ 4829175 w 12277725"/>
              <a:gd name="connsiteY8" fmla="*/ 307481 h 4499490"/>
              <a:gd name="connsiteX9" fmla="*/ 6029325 w 12277725"/>
              <a:gd name="connsiteY9" fmla="*/ 12206 h 4499490"/>
              <a:gd name="connsiteX10" fmla="*/ 7096125 w 12277725"/>
              <a:gd name="connsiteY10" fmla="*/ 116981 h 4499490"/>
              <a:gd name="connsiteX11" fmla="*/ 7867650 w 12277725"/>
              <a:gd name="connsiteY11" fmla="*/ 659906 h 4499490"/>
              <a:gd name="connsiteX12" fmla="*/ 8162925 w 12277725"/>
              <a:gd name="connsiteY12" fmla="*/ 1431431 h 4499490"/>
              <a:gd name="connsiteX13" fmla="*/ 8239125 w 12277725"/>
              <a:gd name="connsiteY13" fmla="*/ 3145931 h 4499490"/>
              <a:gd name="connsiteX14" fmla="*/ 9277350 w 12277725"/>
              <a:gd name="connsiteY14" fmla="*/ 4269881 h 4499490"/>
              <a:gd name="connsiteX15" fmla="*/ 10744200 w 12277725"/>
              <a:gd name="connsiteY15" fmla="*/ 4479431 h 4499490"/>
              <a:gd name="connsiteX16" fmla="*/ 11687175 w 12277725"/>
              <a:gd name="connsiteY16" fmla="*/ 4022231 h 4499490"/>
              <a:gd name="connsiteX17" fmla="*/ 12277725 w 12277725"/>
              <a:gd name="connsiteY17" fmla="*/ 2755406 h 4499490"/>
              <a:gd name="connsiteX0" fmla="*/ 0 w 12277725"/>
              <a:gd name="connsiteY0" fmla="*/ 2230411 h 4488845"/>
              <a:gd name="connsiteX1" fmla="*/ 257175 w 12277725"/>
              <a:gd name="connsiteY1" fmla="*/ 3335311 h 4488845"/>
              <a:gd name="connsiteX2" fmla="*/ 819150 w 12277725"/>
              <a:gd name="connsiteY2" fmla="*/ 4049686 h 4488845"/>
              <a:gd name="connsiteX3" fmla="*/ 1771650 w 12277725"/>
              <a:gd name="connsiteY3" fmla="*/ 4468786 h 4488845"/>
              <a:gd name="connsiteX4" fmla="*/ 3019425 w 12277725"/>
              <a:gd name="connsiteY4" fmla="*/ 4364011 h 4488845"/>
              <a:gd name="connsiteX5" fmla="*/ 3743325 w 12277725"/>
              <a:gd name="connsiteY5" fmla="*/ 3859186 h 4488845"/>
              <a:gd name="connsiteX6" fmla="*/ 4076700 w 12277725"/>
              <a:gd name="connsiteY6" fmla="*/ 2878111 h 4488845"/>
              <a:gd name="connsiteX7" fmla="*/ 4191000 w 12277725"/>
              <a:gd name="connsiteY7" fmla="*/ 1192186 h 4488845"/>
              <a:gd name="connsiteX8" fmla="*/ 4829175 w 12277725"/>
              <a:gd name="connsiteY8" fmla="*/ 296836 h 4488845"/>
              <a:gd name="connsiteX9" fmla="*/ 6029325 w 12277725"/>
              <a:gd name="connsiteY9" fmla="*/ 1561 h 4488845"/>
              <a:gd name="connsiteX10" fmla="*/ 7086600 w 12277725"/>
              <a:gd name="connsiteY10" fmla="*/ 201586 h 4488845"/>
              <a:gd name="connsiteX11" fmla="*/ 7867650 w 12277725"/>
              <a:gd name="connsiteY11" fmla="*/ 649261 h 4488845"/>
              <a:gd name="connsiteX12" fmla="*/ 8162925 w 12277725"/>
              <a:gd name="connsiteY12" fmla="*/ 1420786 h 4488845"/>
              <a:gd name="connsiteX13" fmla="*/ 8239125 w 12277725"/>
              <a:gd name="connsiteY13" fmla="*/ 3135286 h 4488845"/>
              <a:gd name="connsiteX14" fmla="*/ 9277350 w 12277725"/>
              <a:gd name="connsiteY14" fmla="*/ 4259236 h 4488845"/>
              <a:gd name="connsiteX15" fmla="*/ 10744200 w 12277725"/>
              <a:gd name="connsiteY15" fmla="*/ 4468786 h 4488845"/>
              <a:gd name="connsiteX16" fmla="*/ 11687175 w 12277725"/>
              <a:gd name="connsiteY16" fmla="*/ 4011586 h 4488845"/>
              <a:gd name="connsiteX17" fmla="*/ 12277725 w 12277725"/>
              <a:gd name="connsiteY17" fmla="*/ 2744761 h 4488845"/>
              <a:gd name="connsiteX0" fmla="*/ 0 w 12277725"/>
              <a:gd name="connsiteY0" fmla="*/ 2230514 h 4488948"/>
              <a:gd name="connsiteX1" fmla="*/ 257175 w 12277725"/>
              <a:gd name="connsiteY1" fmla="*/ 3335414 h 4488948"/>
              <a:gd name="connsiteX2" fmla="*/ 819150 w 12277725"/>
              <a:gd name="connsiteY2" fmla="*/ 4049789 h 4488948"/>
              <a:gd name="connsiteX3" fmla="*/ 1771650 w 12277725"/>
              <a:gd name="connsiteY3" fmla="*/ 4468889 h 4488948"/>
              <a:gd name="connsiteX4" fmla="*/ 3019425 w 12277725"/>
              <a:gd name="connsiteY4" fmla="*/ 4364114 h 4488948"/>
              <a:gd name="connsiteX5" fmla="*/ 3743325 w 12277725"/>
              <a:gd name="connsiteY5" fmla="*/ 3859289 h 4488948"/>
              <a:gd name="connsiteX6" fmla="*/ 4076700 w 12277725"/>
              <a:gd name="connsiteY6" fmla="*/ 2878214 h 4488948"/>
              <a:gd name="connsiteX7" fmla="*/ 4191000 w 12277725"/>
              <a:gd name="connsiteY7" fmla="*/ 1192289 h 4488948"/>
              <a:gd name="connsiteX8" fmla="*/ 4829175 w 12277725"/>
              <a:gd name="connsiteY8" fmla="*/ 296939 h 4488948"/>
              <a:gd name="connsiteX9" fmla="*/ 6029325 w 12277725"/>
              <a:gd name="connsiteY9" fmla="*/ 1664 h 4488948"/>
              <a:gd name="connsiteX10" fmla="*/ 7086600 w 12277725"/>
              <a:gd name="connsiteY10" fmla="*/ 201689 h 4488948"/>
              <a:gd name="connsiteX11" fmla="*/ 7829550 w 12277725"/>
              <a:gd name="connsiteY11" fmla="*/ 696989 h 4488948"/>
              <a:gd name="connsiteX12" fmla="*/ 8162925 w 12277725"/>
              <a:gd name="connsiteY12" fmla="*/ 1420889 h 4488948"/>
              <a:gd name="connsiteX13" fmla="*/ 8239125 w 12277725"/>
              <a:gd name="connsiteY13" fmla="*/ 3135389 h 4488948"/>
              <a:gd name="connsiteX14" fmla="*/ 9277350 w 12277725"/>
              <a:gd name="connsiteY14" fmla="*/ 4259339 h 4488948"/>
              <a:gd name="connsiteX15" fmla="*/ 10744200 w 12277725"/>
              <a:gd name="connsiteY15" fmla="*/ 4468889 h 4488948"/>
              <a:gd name="connsiteX16" fmla="*/ 11687175 w 12277725"/>
              <a:gd name="connsiteY16" fmla="*/ 4011689 h 4488948"/>
              <a:gd name="connsiteX17" fmla="*/ 12277725 w 12277725"/>
              <a:gd name="connsiteY17" fmla="*/ 2744864 h 4488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2277725" h="4488948">
                <a:moveTo>
                  <a:pt x="0" y="2230514"/>
                </a:moveTo>
                <a:cubicBezTo>
                  <a:pt x="60325" y="2631358"/>
                  <a:pt x="120650" y="3032202"/>
                  <a:pt x="257175" y="3335414"/>
                </a:cubicBezTo>
                <a:cubicBezTo>
                  <a:pt x="393700" y="3638626"/>
                  <a:pt x="566738" y="3860877"/>
                  <a:pt x="819150" y="4049789"/>
                </a:cubicBezTo>
                <a:cubicBezTo>
                  <a:pt x="1071563" y="4238702"/>
                  <a:pt x="1404938" y="4416502"/>
                  <a:pt x="1771650" y="4468889"/>
                </a:cubicBezTo>
                <a:cubicBezTo>
                  <a:pt x="2138363" y="4521277"/>
                  <a:pt x="2690813" y="4465714"/>
                  <a:pt x="3019425" y="4364114"/>
                </a:cubicBezTo>
                <a:cubicBezTo>
                  <a:pt x="3348038" y="4262514"/>
                  <a:pt x="3567112" y="4106939"/>
                  <a:pt x="3743325" y="3859289"/>
                </a:cubicBezTo>
                <a:cubicBezTo>
                  <a:pt x="3919538" y="3611639"/>
                  <a:pt x="4002087" y="3322714"/>
                  <a:pt x="4076700" y="2878214"/>
                </a:cubicBezTo>
                <a:cubicBezTo>
                  <a:pt x="4151313" y="2433714"/>
                  <a:pt x="4065587" y="1622502"/>
                  <a:pt x="4191000" y="1192289"/>
                </a:cubicBezTo>
                <a:cubicBezTo>
                  <a:pt x="4316413" y="762076"/>
                  <a:pt x="4522788" y="495376"/>
                  <a:pt x="4829175" y="296939"/>
                </a:cubicBezTo>
                <a:cubicBezTo>
                  <a:pt x="5135562" y="98502"/>
                  <a:pt x="5653088" y="17539"/>
                  <a:pt x="6029325" y="1664"/>
                </a:cubicBezTo>
                <a:cubicBezTo>
                  <a:pt x="6405562" y="-14211"/>
                  <a:pt x="6786563" y="85802"/>
                  <a:pt x="7086600" y="201689"/>
                </a:cubicBezTo>
                <a:cubicBezTo>
                  <a:pt x="7386637" y="317576"/>
                  <a:pt x="7650163" y="493789"/>
                  <a:pt x="7829550" y="696989"/>
                </a:cubicBezTo>
                <a:cubicBezTo>
                  <a:pt x="8008937" y="900189"/>
                  <a:pt x="8094663" y="1014489"/>
                  <a:pt x="8162925" y="1420889"/>
                </a:cubicBezTo>
                <a:cubicBezTo>
                  <a:pt x="8231187" y="1827289"/>
                  <a:pt x="8053388" y="2662314"/>
                  <a:pt x="8239125" y="3135389"/>
                </a:cubicBezTo>
                <a:cubicBezTo>
                  <a:pt x="8424862" y="3608464"/>
                  <a:pt x="8859838" y="4037089"/>
                  <a:pt x="9277350" y="4259339"/>
                </a:cubicBezTo>
                <a:cubicBezTo>
                  <a:pt x="9694863" y="4481589"/>
                  <a:pt x="10342563" y="4510164"/>
                  <a:pt x="10744200" y="4468889"/>
                </a:cubicBezTo>
                <a:cubicBezTo>
                  <a:pt x="11145837" y="4427614"/>
                  <a:pt x="11431588" y="4299026"/>
                  <a:pt x="11687175" y="4011689"/>
                </a:cubicBezTo>
                <a:cubicBezTo>
                  <a:pt x="11942762" y="3724352"/>
                  <a:pt x="12110243" y="3234608"/>
                  <a:pt x="12277725" y="2744864"/>
                </a:cubicBezTo>
              </a:path>
            </a:pathLst>
          </a:custGeom>
          <a:noFill/>
          <a:ln w="38100"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3B44CA6C-897A-F580-6094-6224CAFBA417}"/>
              </a:ext>
            </a:extLst>
          </p:cNvPr>
          <p:cNvSpPr/>
          <p:nvPr/>
        </p:nvSpPr>
        <p:spPr>
          <a:xfrm>
            <a:off x="641100" y="1055323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A4DB814-DF3C-B48B-3225-73A4F119E16F}"/>
              </a:ext>
            </a:extLst>
          </p:cNvPr>
          <p:cNvSpPr/>
          <p:nvPr/>
        </p:nvSpPr>
        <p:spPr>
          <a:xfrm>
            <a:off x="4656000" y="1055323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B2DFC8E-F391-7414-FBCC-C9A82752B324}"/>
              </a:ext>
            </a:extLst>
          </p:cNvPr>
          <p:cNvSpPr/>
          <p:nvPr/>
        </p:nvSpPr>
        <p:spPr>
          <a:xfrm>
            <a:off x="8670900" y="1055323"/>
            <a:ext cx="2880000" cy="288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2" name="Picture 31" descr="A wooden comb with a broken end&#10;&#10;Description automatically generated">
            <a:extLst>
              <a:ext uri="{FF2B5EF4-FFF2-40B4-BE49-F238E27FC236}">
                <a16:creationId xmlns:a16="http://schemas.microsoft.com/office/drawing/2014/main" id="{A493BCDF-83DF-068B-4DAC-EE267C2868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04" t="-16667" r="-17204" b="-16667"/>
          <a:stretch/>
        </p:blipFill>
        <p:spPr>
          <a:xfrm rot="2794192">
            <a:off x="641100" y="1055323"/>
            <a:ext cx="2880000" cy="2880000"/>
          </a:xfrm>
          <a:prstGeom prst="ellipse">
            <a:avLst/>
          </a:prstGeom>
        </p:spPr>
      </p:pic>
      <p:pic>
        <p:nvPicPr>
          <p:cNvPr id="34" name="Picture 33" descr="A stone with a hole in it&#10;&#10;Description automatically generated">
            <a:extLst>
              <a:ext uri="{FF2B5EF4-FFF2-40B4-BE49-F238E27FC236}">
                <a16:creationId xmlns:a16="http://schemas.microsoft.com/office/drawing/2014/main" id="{86E036D1-3FA2-AB5F-F5D5-6B898E8A7F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61" y="1235323"/>
            <a:ext cx="2558278" cy="252000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409B52B-9A8D-A445-1276-CFBAAE95605A}"/>
              </a:ext>
            </a:extLst>
          </p:cNvPr>
          <p:cNvSpPr txBox="1"/>
          <p:nvPr/>
        </p:nvSpPr>
        <p:spPr>
          <a:xfrm>
            <a:off x="45396" y="4835099"/>
            <a:ext cx="4188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Combs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with long teeth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made the wool soft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BD469A2-3A1F-E2F3-0255-61D11D9717AE}"/>
              </a:ext>
            </a:extLst>
          </p:cNvPr>
          <p:cNvSpPr txBox="1"/>
          <p:nvPr/>
        </p:nvSpPr>
        <p:spPr>
          <a:xfrm>
            <a:off x="4234066" y="4835099"/>
            <a:ext cx="37524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Spindle whorls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twisted and spun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wool into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thread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FEC77E-AB99-944D-A57D-C2B927925B7F}"/>
              </a:ext>
            </a:extLst>
          </p:cNvPr>
          <p:cNvSpPr txBox="1"/>
          <p:nvPr/>
        </p:nvSpPr>
        <p:spPr>
          <a:xfrm>
            <a:off x="8310900" y="4835099"/>
            <a:ext cx="3600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Loom weights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held the thread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tight to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weave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cloth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2" name="Picture 41" descr="A rock with holes in it&#10;&#10;Description automatically generated">
            <a:extLst>
              <a:ext uri="{FF2B5EF4-FFF2-40B4-BE49-F238E27FC236}">
                <a16:creationId xmlns:a16="http://schemas.microsoft.com/office/drawing/2014/main" id="{6A7E4E37-4069-DA47-81A4-7E32444731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067" y="1164350"/>
            <a:ext cx="2398065" cy="2520000"/>
          </a:xfrm>
          <a:prstGeom prst="rect">
            <a:avLst/>
          </a:prstGeom>
        </p:spPr>
      </p:pic>
      <p:pic>
        <p:nvPicPr>
          <p:cNvPr id="44" name="Picture 43" descr="Cartoon of an elephant&#10;&#10;Description automatically generated">
            <a:extLst>
              <a:ext uri="{FF2B5EF4-FFF2-40B4-BE49-F238E27FC236}">
                <a16:creationId xmlns:a16="http://schemas.microsoft.com/office/drawing/2014/main" id="{C0756D13-9782-9C8A-DBA5-5587001F4A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25" y="5726430"/>
            <a:ext cx="719323" cy="900000"/>
          </a:xfrm>
          <a:prstGeom prst="rect">
            <a:avLst/>
          </a:prstGeom>
        </p:spPr>
      </p:pic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01AAFD9-81EC-E0AA-7F9B-6AD2776B8E6B}"/>
              </a:ext>
            </a:extLst>
          </p:cNvPr>
          <p:cNvSpPr/>
          <p:nvPr/>
        </p:nvSpPr>
        <p:spPr>
          <a:xfrm>
            <a:off x="1358792" y="5738095"/>
            <a:ext cx="9239413" cy="900000"/>
          </a:xfrm>
          <a:prstGeom prst="wedgeRoundRectCallout">
            <a:avLst>
              <a:gd name="adj1" fmla="val -51422"/>
              <a:gd name="adj2" fmla="val -27728"/>
              <a:gd name="adj3" fmla="val 16667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C0B1156-15ED-6C66-2E46-075656FCBF3A}"/>
              </a:ext>
            </a:extLst>
          </p:cNvPr>
          <p:cNvSpPr txBox="1"/>
          <p:nvPr/>
        </p:nvSpPr>
        <p:spPr>
          <a:xfrm>
            <a:off x="1585822" y="5846346"/>
            <a:ext cx="87853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We don’t find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looms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because they were made from wood, which rots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​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(breaks down) quickly.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Loom weights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show us where they were used.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91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Now it’s your turn!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Early Medieval activities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6712D35-39F0-CFB9-2CF8-0FD26AEF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6504" y="5298649"/>
            <a:ext cx="11761773" cy="14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62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Weaving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6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6712D35-39F0-CFB9-2CF8-0FD26AEF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6504" y="5298649"/>
            <a:ext cx="11761773" cy="14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6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8C9C4E-D72E-AE13-502C-71A782DEE468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488F79-CD35-BFAE-5486-02320396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BCC03E-B8F5-0C2B-D6D6-F168C72E894E}"/>
              </a:ext>
            </a:extLst>
          </p:cNvPr>
          <p:cNvSpPr txBox="1">
            <a:spLocks/>
          </p:cNvSpPr>
          <p:nvPr/>
        </p:nvSpPr>
        <p:spPr>
          <a:xfrm>
            <a:off x="3906097" y="474201"/>
            <a:ext cx="4379807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Loom and loom weights​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089F7E-4A61-AA69-C7BD-AC8E2E0253CD}"/>
              </a:ext>
            </a:extLst>
          </p:cNvPr>
          <p:cNvSpPr txBox="1"/>
          <p:nvPr/>
        </p:nvSpPr>
        <p:spPr>
          <a:xfrm>
            <a:off x="1124372" y="1255732"/>
            <a:ext cx="43798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early medieval times, clothes were woven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on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wooden looms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B197FD-5B0F-A36E-B20E-5D51E57DC7F7}"/>
              </a:ext>
            </a:extLst>
          </p:cNvPr>
          <p:cNvSpPr txBox="1"/>
          <p:nvPr/>
        </p:nvSpPr>
        <p:spPr>
          <a:xfrm>
            <a:off x="6096000" y="1255732"/>
            <a:ext cx="5916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loom needed up to 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weights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! </a:t>
            </a:r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EEC6066D-CF69-1C76-F626-BADDF64B3A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54809" y="2020989"/>
            <a:ext cx="2118935" cy="4320000"/>
          </a:xfrm>
          <a:prstGeom prst="rect">
            <a:avLst/>
          </a:prstGeom>
        </p:spPr>
      </p:pic>
      <p:sp>
        <p:nvSpPr>
          <p:cNvPr id="22" name="Arrow: Right 21">
            <a:extLst>
              <a:ext uri="{FF2B5EF4-FFF2-40B4-BE49-F238E27FC236}">
                <a16:creationId xmlns:a16="http://schemas.microsoft.com/office/drawing/2014/main" id="{B7F5B351-7980-C3D0-D046-457474E93731}"/>
              </a:ext>
            </a:extLst>
          </p:cNvPr>
          <p:cNvSpPr/>
          <p:nvPr/>
        </p:nvSpPr>
        <p:spPr>
          <a:xfrm rot="19961845">
            <a:off x="2648540" y="5659793"/>
            <a:ext cx="389626" cy="58520"/>
          </a:xfrm>
          <a:prstGeom prst="rightArrow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A2024DC-1F12-CBFE-7088-413982FD6D3F}"/>
              </a:ext>
            </a:extLst>
          </p:cNvPr>
          <p:cNvSpPr txBox="1"/>
          <p:nvPr/>
        </p:nvSpPr>
        <p:spPr>
          <a:xfrm>
            <a:off x="1238672" y="5657296"/>
            <a:ext cx="1408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LOOM WEIGHTS</a:t>
            </a:r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65685809-BA00-9C25-FA02-476A3E7789A0}"/>
              </a:ext>
            </a:extLst>
          </p:cNvPr>
          <p:cNvSpPr/>
          <p:nvPr/>
        </p:nvSpPr>
        <p:spPr>
          <a:xfrm rot="10800000">
            <a:off x="3956390" y="4151729"/>
            <a:ext cx="389626" cy="58520"/>
          </a:xfrm>
          <a:prstGeom prst="rightArrow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7A24BE-0E83-21D6-2F1A-416C305ED27F}"/>
              </a:ext>
            </a:extLst>
          </p:cNvPr>
          <p:cNvSpPr txBox="1"/>
          <p:nvPr/>
        </p:nvSpPr>
        <p:spPr>
          <a:xfrm>
            <a:off x="4404504" y="4027100"/>
            <a:ext cx="6608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WARP</a:t>
            </a: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92398A1C-9749-1789-7ACC-04D99C225DE0}"/>
              </a:ext>
            </a:extLst>
          </p:cNvPr>
          <p:cNvSpPr/>
          <p:nvPr/>
        </p:nvSpPr>
        <p:spPr>
          <a:xfrm rot="1486248">
            <a:off x="2028041" y="3007105"/>
            <a:ext cx="389626" cy="58520"/>
          </a:xfrm>
          <a:prstGeom prst="rightArrow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9CC687-FD67-7DCF-9B3E-A6D4D14A1436}"/>
              </a:ext>
            </a:extLst>
          </p:cNvPr>
          <p:cNvSpPr txBox="1"/>
          <p:nvPr/>
        </p:nvSpPr>
        <p:spPr>
          <a:xfrm>
            <a:off x="814086" y="2666563"/>
            <a:ext cx="1174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WOODEN STRUCTURE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3A041F8-56D6-A5EE-CF3E-D930D9F476D0}"/>
              </a:ext>
            </a:extLst>
          </p:cNvPr>
          <p:cNvSpPr/>
          <p:nvPr/>
        </p:nvSpPr>
        <p:spPr>
          <a:xfrm rot="10800000">
            <a:off x="3850540" y="2973768"/>
            <a:ext cx="389626" cy="58520"/>
          </a:xfrm>
          <a:prstGeom prst="rightArrow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FB63024-EBAE-6C2A-F3BF-6739D0F6A441}"/>
              </a:ext>
            </a:extLst>
          </p:cNvPr>
          <p:cNvSpPr txBox="1"/>
          <p:nvPr/>
        </p:nvSpPr>
        <p:spPr>
          <a:xfrm>
            <a:off x="4259216" y="2754678"/>
            <a:ext cx="11747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WOVEN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CLOTH</a:t>
            </a:r>
          </a:p>
        </p:txBody>
      </p:sp>
      <p:pic>
        <p:nvPicPr>
          <p:cNvPr id="31" name="Picture 30" descr="A pile of dirt and rocks&#10;&#10;Description automatically generated with medium confidence">
            <a:extLst>
              <a:ext uri="{FF2B5EF4-FFF2-40B4-BE49-F238E27FC236}">
                <a16:creationId xmlns:a16="http://schemas.microsoft.com/office/drawing/2014/main" id="{6C8A8771-D5E2-E4F0-5E9D-B653A6FEB7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00" y="3579273"/>
            <a:ext cx="3240000" cy="2430000"/>
          </a:xfrm>
          <a:prstGeom prst="rect">
            <a:avLst/>
          </a:prstGeom>
        </p:spPr>
      </p:pic>
      <p:pic>
        <p:nvPicPr>
          <p:cNvPr id="33" name="Picture 32" descr="A close up of rocks&#10;&#10;Description automatically generated">
            <a:extLst>
              <a:ext uri="{FF2B5EF4-FFF2-40B4-BE49-F238E27FC236}">
                <a16:creationId xmlns:a16="http://schemas.microsoft.com/office/drawing/2014/main" id="{4B0B525D-99BB-B072-7C5E-F99B5A6810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4300" y="1741870"/>
            <a:ext cx="5040000" cy="17205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123BFA-232A-0488-8239-E5AE3B13CBA6}"/>
              </a:ext>
            </a:extLst>
          </p:cNvPr>
          <p:cNvSpPr txBox="1"/>
          <p:nvPr/>
        </p:nvSpPr>
        <p:spPr>
          <a:xfrm>
            <a:off x="7330275" y="6126078"/>
            <a:ext cx="344805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group of loom weights as discovered in the ground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28054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58C9C4E-D72E-AE13-502C-71A782DEE468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E488F79-CD35-BFAE-5486-023203968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ABCC03E-B8F5-0C2B-D6D6-F168C72E894E}"/>
              </a:ext>
            </a:extLst>
          </p:cNvPr>
          <p:cNvSpPr txBox="1">
            <a:spLocks/>
          </p:cNvSpPr>
          <p:nvPr/>
        </p:nvSpPr>
        <p:spPr>
          <a:xfrm>
            <a:off x="3286549" y="474201"/>
            <a:ext cx="5618903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Make your own Medieval cloth!​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group of yarn balls and scissors&#10;&#10;Description automatically generated">
            <a:extLst>
              <a:ext uri="{FF2B5EF4-FFF2-40B4-BE49-F238E27FC236}">
                <a16:creationId xmlns:a16="http://schemas.microsoft.com/office/drawing/2014/main" id="{8076C32D-A7C8-566C-775F-CBA9A7D4B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2" y="2442187"/>
            <a:ext cx="5400000" cy="40500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3A6B29-DEE7-87C9-DDC3-972846F1F3A1}"/>
              </a:ext>
            </a:extLst>
          </p:cNvPr>
          <p:cNvSpPr txBox="1"/>
          <p:nvPr/>
        </p:nvSpPr>
        <p:spPr>
          <a:xfrm>
            <a:off x="2566363" y="1141406"/>
            <a:ext cx="16827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this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activity you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1A1A1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will need: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694A5DC1-DE99-5525-1D20-1CD1E550DA0A}"/>
              </a:ext>
            </a:extLst>
          </p:cNvPr>
          <p:cNvSpPr/>
          <p:nvPr/>
        </p:nvSpPr>
        <p:spPr>
          <a:xfrm>
            <a:off x="2383808" y="1012521"/>
            <a:ext cx="2047875" cy="1181100"/>
          </a:xfrm>
          <a:prstGeom prst="wedgeEllipseCallout">
            <a:avLst>
              <a:gd name="adj1" fmla="val -56810"/>
              <a:gd name="adj2" fmla="val -17226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372C9D8-E741-C368-61FF-EC957175C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01236" y="1040209"/>
            <a:ext cx="4240229" cy="5459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7FE570E-7830-DBE8-BAF9-49FA4BB32DD6}"/>
              </a:ext>
            </a:extLst>
          </p:cNvPr>
          <p:cNvSpPr txBox="1"/>
          <p:nvPr/>
        </p:nvSpPr>
        <p:spPr>
          <a:xfrm>
            <a:off x="7387332" y="2064736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loom template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4579B8F-CBB3-AD98-FC42-5B5C1CBA83AB}"/>
              </a:ext>
            </a:extLst>
          </p:cNvPr>
          <p:cNvSpPr txBox="1"/>
          <p:nvPr/>
        </p:nvSpPr>
        <p:spPr>
          <a:xfrm>
            <a:off x="7387332" y="1554125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Scissors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201566-8DF0-48AB-6629-B88B0DF15493}"/>
              </a:ext>
            </a:extLst>
          </p:cNvPr>
          <p:cNvSpPr txBox="1"/>
          <p:nvPr/>
        </p:nvSpPr>
        <p:spPr>
          <a:xfrm>
            <a:off x="7387332" y="2649864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Straws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75177E-717D-E0FA-6BDF-8474CA659B8D}"/>
              </a:ext>
            </a:extLst>
          </p:cNvPr>
          <p:cNvSpPr txBox="1"/>
          <p:nvPr/>
        </p:nvSpPr>
        <p:spPr>
          <a:xfrm>
            <a:off x="7387332" y="3205550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Glue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8E806B-BA6E-75CB-D720-CECC84459ACC}"/>
              </a:ext>
            </a:extLst>
          </p:cNvPr>
          <p:cNvSpPr txBox="1"/>
          <p:nvPr/>
        </p:nvSpPr>
        <p:spPr>
          <a:xfrm>
            <a:off x="7387332" y="3750104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81ED9D3-BB26-15DB-258E-012757ECDF27}"/>
              </a:ext>
            </a:extLst>
          </p:cNvPr>
          <p:cNvSpPr txBox="1"/>
          <p:nvPr/>
        </p:nvSpPr>
        <p:spPr>
          <a:xfrm>
            <a:off x="7387332" y="4313435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Yarn, string / twine, ribbon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5A1C662-5659-4557-4C74-4C66CA708383}"/>
              </a:ext>
            </a:extLst>
          </p:cNvPr>
          <p:cNvSpPr txBox="1"/>
          <p:nvPr/>
        </p:nvSpPr>
        <p:spPr>
          <a:xfrm>
            <a:off x="7387331" y="4848191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Plastic needles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3A0465D-02ED-F3B9-0607-253DBD60B8B4}"/>
              </a:ext>
            </a:extLst>
          </p:cNvPr>
          <p:cNvSpPr txBox="1"/>
          <p:nvPr/>
        </p:nvSpPr>
        <p:spPr>
          <a:xfrm>
            <a:off x="7387331" y="5399490"/>
            <a:ext cx="27801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Twigs or sticks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Cartoon of an mammoth weaving a loom&#10;&#10;Description automatically generated">
            <a:extLst>
              <a:ext uri="{FF2B5EF4-FFF2-40B4-BE49-F238E27FC236}">
                <a16:creationId xmlns:a16="http://schemas.microsoft.com/office/drawing/2014/main" id="{FAC7C604-4C34-2F8A-B7DF-B81A5B2BC5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61" y="731613"/>
            <a:ext cx="2176597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726ED-60F1-1B16-8C85-141097448B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DDC4D38-60E6-28D6-A3BD-2F457142EC74}"/>
              </a:ext>
            </a:extLst>
          </p:cNvPr>
          <p:cNvSpPr/>
          <p:nvPr/>
        </p:nvSpPr>
        <p:spPr>
          <a:xfrm>
            <a:off x="180975" y="1981201"/>
            <a:ext cx="11700961" cy="3429375"/>
          </a:xfrm>
          <a:custGeom>
            <a:avLst/>
            <a:gdLst>
              <a:gd name="connsiteX0" fmla="*/ 0 w 11595424"/>
              <a:gd name="connsiteY0" fmla="*/ 221729 h 3412943"/>
              <a:gd name="connsiteX1" fmla="*/ 1219200 w 11595424"/>
              <a:gd name="connsiteY1" fmla="*/ 69329 h 3412943"/>
              <a:gd name="connsiteX2" fmla="*/ 3048000 w 11595424"/>
              <a:gd name="connsiteY2" fmla="*/ 12179 h 3412943"/>
              <a:gd name="connsiteX3" fmla="*/ 5143500 w 11595424"/>
              <a:gd name="connsiteY3" fmla="*/ 297929 h 3412943"/>
              <a:gd name="connsiteX4" fmla="*/ 5800725 w 11595424"/>
              <a:gd name="connsiteY4" fmla="*/ 421754 h 3412943"/>
              <a:gd name="connsiteX5" fmla="*/ 7781925 w 11595424"/>
              <a:gd name="connsiteY5" fmla="*/ 678929 h 3412943"/>
              <a:gd name="connsiteX6" fmla="*/ 9372600 w 11595424"/>
              <a:gd name="connsiteY6" fmla="*/ 259829 h 3412943"/>
              <a:gd name="connsiteX7" fmla="*/ 10153650 w 11595424"/>
              <a:gd name="connsiteY7" fmla="*/ 97904 h 3412943"/>
              <a:gd name="connsiteX8" fmla="*/ 11134725 w 11595424"/>
              <a:gd name="connsiteY8" fmla="*/ 269354 h 3412943"/>
              <a:gd name="connsiteX9" fmla="*/ 11515725 w 11595424"/>
              <a:gd name="connsiteY9" fmla="*/ 1031354 h 3412943"/>
              <a:gd name="connsiteX10" fmla="*/ 11582400 w 11595424"/>
              <a:gd name="connsiteY10" fmla="*/ 1850504 h 3412943"/>
              <a:gd name="connsiteX11" fmla="*/ 11334750 w 11595424"/>
              <a:gd name="connsiteY11" fmla="*/ 2764904 h 3412943"/>
              <a:gd name="connsiteX12" fmla="*/ 10810875 w 11595424"/>
              <a:gd name="connsiteY12" fmla="*/ 3107804 h 3412943"/>
              <a:gd name="connsiteX13" fmla="*/ 8791575 w 11595424"/>
              <a:gd name="connsiteY13" fmla="*/ 3317354 h 3412943"/>
              <a:gd name="connsiteX14" fmla="*/ 6962775 w 11595424"/>
              <a:gd name="connsiteY14" fmla="*/ 3403079 h 3412943"/>
              <a:gd name="connsiteX15" fmla="*/ 4638675 w 11595424"/>
              <a:gd name="connsiteY15" fmla="*/ 3098279 h 3412943"/>
              <a:gd name="connsiteX16" fmla="*/ 2047875 w 11595424"/>
              <a:gd name="connsiteY16" fmla="*/ 3041129 h 3412943"/>
              <a:gd name="connsiteX17" fmla="*/ 19050 w 11595424"/>
              <a:gd name="connsiteY17" fmla="*/ 3345929 h 3412943"/>
              <a:gd name="connsiteX18" fmla="*/ 19050 w 11595424"/>
              <a:gd name="connsiteY18" fmla="*/ 3345929 h 3412943"/>
              <a:gd name="connsiteX0" fmla="*/ 0 w 11595424"/>
              <a:gd name="connsiteY0" fmla="*/ 221729 h 3412943"/>
              <a:gd name="connsiteX1" fmla="*/ 1219200 w 11595424"/>
              <a:gd name="connsiteY1" fmla="*/ 69329 h 3412943"/>
              <a:gd name="connsiteX2" fmla="*/ 3048000 w 11595424"/>
              <a:gd name="connsiteY2" fmla="*/ 12179 h 3412943"/>
              <a:gd name="connsiteX3" fmla="*/ 5143500 w 11595424"/>
              <a:gd name="connsiteY3" fmla="*/ 297929 h 3412943"/>
              <a:gd name="connsiteX4" fmla="*/ 5800725 w 11595424"/>
              <a:gd name="connsiteY4" fmla="*/ 421754 h 3412943"/>
              <a:gd name="connsiteX5" fmla="*/ 7781925 w 11595424"/>
              <a:gd name="connsiteY5" fmla="*/ 678929 h 3412943"/>
              <a:gd name="connsiteX6" fmla="*/ 9372600 w 11595424"/>
              <a:gd name="connsiteY6" fmla="*/ 259829 h 3412943"/>
              <a:gd name="connsiteX7" fmla="*/ 10296774 w 11595424"/>
              <a:gd name="connsiteY7" fmla="*/ 97904 h 3412943"/>
              <a:gd name="connsiteX8" fmla="*/ 11134725 w 11595424"/>
              <a:gd name="connsiteY8" fmla="*/ 269354 h 3412943"/>
              <a:gd name="connsiteX9" fmla="*/ 11515725 w 11595424"/>
              <a:gd name="connsiteY9" fmla="*/ 1031354 h 3412943"/>
              <a:gd name="connsiteX10" fmla="*/ 11582400 w 11595424"/>
              <a:gd name="connsiteY10" fmla="*/ 1850504 h 3412943"/>
              <a:gd name="connsiteX11" fmla="*/ 11334750 w 11595424"/>
              <a:gd name="connsiteY11" fmla="*/ 2764904 h 3412943"/>
              <a:gd name="connsiteX12" fmla="*/ 10810875 w 11595424"/>
              <a:gd name="connsiteY12" fmla="*/ 3107804 h 3412943"/>
              <a:gd name="connsiteX13" fmla="*/ 8791575 w 11595424"/>
              <a:gd name="connsiteY13" fmla="*/ 3317354 h 3412943"/>
              <a:gd name="connsiteX14" fmla="*/ 6962775 w 11595424"/>
              <a:gd name="connsiteY14" fmla="*/ 3403079 h 3412943"/>
              <a:gd name="connsiteX15" fmla="*/ 4638675 w 11595424"/>
              <a:gd name="connsiteY15" fmla="*/ 3098279 h 3412943"/>
              <a:gd name="connsiteX16" fmla="*/ 2047875 w 11595424"/>
              <a:gd name="connsiteY16" fmla="*/ 3041129 h 3412943"/>
              <a:gd name="connsiteX17" fmla="*/ 19050 w 11595424"/>
              <a:gd name="connsiteY17" fmla="*/ 3345929 h 3412943"/>
              <a:gd name="connsiteX18" fmla="*/ 19050 w 11595424"/>
              <a:gd name="connsiteY18" fmla="*/ 3345929 h 3412943"/>
              <a:gd name="connsiteX0" fmla="*/ 0 w 11629972"/>
              <a:gd name="connsiteY0" fmla="*/ 221729 h 3412943"/>
              <a:gd name="connsiteX1" fmla="*/ 1219200 w 11629972"/>
              <a:gd name="connsiteY1" fmla="*/ 69329 h 3412943"/>
              <a:gd name="connsiteX2" fmla="*/ 3048000 w 11629972"/>
              <a:gd name="connsiteY2" fmla="*/ 12179 h 3412943"/>
              <a:gd name="connsiteX3" fmla="*/ 5143500 w 11629972"/>
              <a:gd name="connsiteY3" fmla="*/ 297929 h 3412943"/>
              <a:gd name="connsiteX4" fmla="*/ 5800725 w 11629972"/>
              <a:gd name="connsiteY4" fmla="*/ 421754 h 3412943"/>
              <a:gd name="connsiteX5" fmla="*/ 7781925 w 11629972"/>
              <a:gd name="connsiteY5" fmla="*/ 678929 h 3412943"/>
              <a:gd name="connsiteX6" fmla="*/ 9372600 w 11629972"/>
              <a:gd name="connsiteY6" fmla="*/ 259829 h 3412943"/>
              <a:gd name="connsiteX7" fmla="*/ 10296774 w 11629972"/>
              <a:gd name="connsiteY7" fmla="*/ 97904 h 3412943"/>
              <a:gd name="connsiteX8" fmla="*/ 11134725 w 11629972"/>
              <a:gd name="connsiteY8" fmla="*/ 269354 h 3412943"/>
              <a:gd name="connsiteX9" fmla="*/ 11587287 w 11629972"/>
              <a:gd name="connsiteY9" fmla="*/ 1031354 h 3412943"/>
              <a:gd name="connsiteX10" fmla="*/ 11582400 w 11629972"/>
              <a:gd name="connsiteY10" fmla="*/ 1850504 h 3412943"/>
              <a:gd name="connsiteX11" fmla="*/ 11334750 w 11629972"/>
              <a:gd name="connsiteY11" fmla="*/ 2764904 h 3412943"/>
              <a:gd name="connsiteX12" fmla="*/ 10810875 w 11629972"/>
              <a:gd name="connsiteY12" fmla="*/ 3107804 h 3412943"/>
              <a:gd name="connsiteX13" fmla="*/ 8791575 w 11629972"/>
              <a:gd name="connsiteY13" fmla="*/ 3317354 h 3412943"/>
              <a:gd name="connsiteX14" fmla="*/ 6962775 w 11629972"/>
              <a:gd name="connsiteY14" fmla="*/ 3403079 h 3412943"/>
              <a:gd name="connsiteX15" fmla="*/ 4638675 w 11629972"/>
              <a:gd name="connsiteY15" fmla="*/ 3098279 h 3412943"/>
              <a:gd name="connsiteX16" fmla="*/ 2047875 w 11629972"/>
              <a:gd name="connsiteY16" fmla="*/ 3041129 h 3412943"/>
              <a:gd name="connsiteX17" fmla="*/ 19050 w 11629972"/>
              <a:gd name="connsiteY17" fmla="*/ 3345929 h 3412943"/>
              <a:gd name="connsiteX18" fmla="*/ 19050 w 11629972"/>
              <a:gd name="connsiteY18" fmla="*/ 3345929 h 3412943"/>
              <a:gd name="connsiteX0" fmla="*/ 0 w 11668492"/>
              <a:gd name="connsiteY0" fmla="*/ 221729 h 3412943"/>
              <a:gd name="connsiteX1" fmla="*/ 1219200 w 11668492"/>
              <a:gd name="connsiteY1" fmla="*/ 69329 h 3412943"/>
              <a:gd name="connsiteX2" fmla="*/ 3048000 w 11668492"/>
              <a:gd name="connsiteY2" fmla="*/ 12179 h 3412943"/>
              <a:gd name="connsiteX3" fmla="*/ 5143500 w 11668492"/>
              <a:gd name="connsiteY3" fmla="*/ 297929 h 3412943"/>
              <a:gd name="connsiteX4" fmla="*/ 5800725 w 11668492"/>
              <a:gd name="connsiteY4" fmla="*/ 421754 h 3412943"/>
              <a:gd name="connsiteX5" fmla="*/ 7781925 w 11668492"/>
              <a:gd name="connsiteY5" fmla="*/ 678929 h 3412943"/>
              <a:gd name="connsiteX6" fmla="*/ 9372600 w 11668492"/>
              <a:gd name="connsiteY6" fmla="*/ 259829 h 3412943"/>
              <a:gd name="connsiteX7" fmla="*/ 10296774 w 11668492"/>
              <a:gd name="connsiteY7" fmla="*/ 97904 h 3412943"/>
              <a:gd name="connsiteX8" fmla="*/ 11134725 w 11668492"/>
              <a:gd name="connsiteY8" fmla="*/ 269354 h 3412943"/>
              <a:gd name="connsiteX9" fmla="*/ 11587287 w 11668492"/>
              <a:gd name="connsiteY9" fmla="*/ 1031354 h 3412943"/>
              <a:gd name="connsiteX10" fmla="*/ 11646010 w 11668492"/>
              <a:gd name="connsiteY10" fmla="*/ 1858455 h 3412943"/>
              <a:gd name="connsiteX11" fmla="*/ 11334750 w 11668492"/>
              <a:gd name="connsiteY11" fmla="*/ 2764904 h 3412943"/>
              <a:gd name="connsiteX12" fmla="*/ 10810875 w 11668492"/>
              <a:gd name="connsiteY12" fmla="*/ 3107804 h 3412943"/>
              <a:gd name="connsiteX13" fmla="*/ 8791575 w 11668492"/>
              <a:gd name="connsiteY13" fmla="*/ 3317354 h 3412943"/>
              <a:gd name="connsiteX14" fmla="*/ 6962775 w 11668492"/>
              <a:gd name="connsiteY14" fmla="*/ 3403079 h 3412943"/>
              <a:gd name="connsiteX15" fmla="*/ 4638675 w 11668492"/>
              <a:gd name="connsiteY15" fmla="*/ 3098279 h 3412943"/>
              <a:gd name="connsiteX16" fmla="*/ 2047875 w 11668492"/>
              <a:gd name="connsiteY16" fmla="*/ 3041129 h 3412943"/>
              <a:gd name="connsiteX17" fmla="*/ 19050 w 11668492"/>
              <a:gd name="connsiteY17" fmla="*/ 3345929 h 3412943"/>
              <a:gd name="connsiteX18" fmla="*/ 19050 w 11668492"/>
              <a:gd name="connsiteY18" fmla="*/ 3345929 h 3412943"/>
              <a:gd name="connsiteX0" fmla="*/ 0 w 11663794"/>
              <a:gd name="connsiteY0" fmla="*/ 221729 h 3412943"/>
              <a:gd name="connsiteX1" fmla="*/ 1219200 w 11663794"/>
              <a:gd name="connsiteY1" fmla="*/ 69329 h 3412943"/>
              <a:gd name="connsiteX2" fmla="*/ 3048000 w 11663794"/>
              <a:gd name="connsiteY2" fmla="*/ 12179 h 3412943"/>
              <a:gd name="connsiteX3" fmla="*/ 5143500 w 11663794"/>
              <a:gd name="connsiteY3" fmla="*/ 297929 h 3412943"/>
              <a:gd name="connsiteX4" fmla="*/ 5800725 w 11663794"/>
              <a:gd name="connsiteY4" fmla="*/ 421754 h 3412943"/>
              <a:gd name="connsiteX5" fmla="*/ 7781925 w 11663794"/>
              <a:gd name="connsiteY5" fmla="*/ 678929 h 3412943"/>
              <a:gd name="connsiteX6" fmla="*/ 9372600 w 11663794"/>
              <a:gd name="connsiteY6" fmla="*/ 259829 h 3412943"/>
              <a:gd name="connsiteX7" fmla="*/ 10296774 w 11663794"/>
              <a:gd name="connsiteY7" fmla="*/ 97904 h 3412943"/>
              <a:gd name="connsiteX8" fmla="*/ 11134725 w 11663794"/>
              <a:gd name="connsiteY8" fmla="*/ 269354 h 3412943"/>
              <a:gd name="connsiteX9" fmla="*/ 11587287 w 11663794"/>
              <a:gd name="connsiteY9" fmla="*/ 1031354 h 3412943"/>
              <a:gd name="connsiteX10" fmla="*/ 11646010 w 11663794"/>
              <a:gd name="connsiteY10" fmla="*/ 1858455 h 3412943"/>
              <a:gd name="connsiteX11" fmla="*/ 11398361 w 11663794"/>
              <a:gd name="connsiteY11" fmla="*/ 2812612 h 3412943"/>
              <a:gd name="connsiteX12" fmla="*/ 10810875 w 11663794"/>
              <a:gd name="connsiteY12" fmla="*/ 3107804 h 3412943"/>
              <a:gd name="connsiteX13" fmla="*/ 8791575 w 11663794"/>
              <a:gd name="connsiteY13" fmla="*/ 3317354 h 3412943"/>
              <a:gd name="connsiteX14" fmla="*/ 6962775 w 11663794"/>
              <a:gd name="connsiteY14" fmla="*/ 3403079 h 3412943"/>
              <a:gd name="connsiteX15" fmla="*/ 4638675 w 11663794"/>
              <a:gd name="connsiteY15" fmla="*/ 3098279 h 3412943"/>
              <a:gd name="connsiteX16" fmla="*/ 2047875 w 11663794"/>
              <a:gd name="connsiteY16" fmla="*/ 3041129 h 3412943"/>
              <a:gd name="connsiteX17" fmla="*/ 19050 w 11663794"/>
              <a:gd name="connsiteY17" fmla="*/ 3345929 h 3412943"/>
              <a:gd name="connsiteX18" fmla="*/ 19050 w 11663794"/>
              <a:gd name="connsiteY18" fmla="*/ 3345929 h 3412943"/>
              <a:gd name="connsiteX0" fmla="*/ 0 w 11663794"/>
              <a:gd name="connsiteY0" fmla="*/ 221729 h 3411720"/>
              <a:gd name="connsiteX1" fmla="*/ 1219200 w 11663794"/>
              <a:gd name="connsiteY1" fmla="*/ 69329 h 3411720"/>
              <a:gd name="connsiteX2" fmla="*/ 3048000 w 11663794"/>
              <a:gd name="connsiteY2" fmla="*/ 12179 h 3411720"/>
              <a:gd name="connsiteX3" fmla="*/ 5143500 w 11663794"/>
              <a:gd name="connsiteY3" fmla="*/ 297929 h 3411720"/>
              <a:gd name="connsiteX4" fmla="*/ 5800725 w 11663794"/>
              <a:gd name="connsiteY4" fmla="*/ 421754 h 3411720"/>
              <a:gd name="connsiteX5" fmla="*/ 7781925 w 11663794"/>
              <a:gd name="connsiteY5" fmla="*/ 678929 h 3411720"/>
              <a:gd name="connsiteX6" fmla="*/ 9372600 w 11663794"/>
              <a:gd name="connsiteY6" fmla="*/ 259829 h 3411720"/>
              <a:gd name="connsiteX7" fmla="*/ 10296774 w 11663794"/>
              <a:gd name="connsiteY7" fmla="*/ 97904 h 3411720"/>
              <a:gd name="connsiteX8" fmla="*/ 11134725 w 11663794"/>
              <a:gd name="connsiteY8" fmla="*/ 269354 h 3411720"/>
              <a:gd name="connsiteX9" fmla="*/ 11587287 w 11663794"/>
              <a:gd name="connsiteY9" fmla="*/ 1031354 h 3411720"/>
              <a:gd name="connsiteX10" fmla="*/ 11646010 w 11663794"/>
              <a:gd name="connsiteY10" fmla="*/ 1858455 h 3411720"/>
              <a:gd name="connsiteX11" fmla="*/ 11398361 w 11663794"/>
              <a:gd name="connsiteY11" fmla="*/ 2812612 h 3411720"/>
              <a:gd name="connsiteX12" fmla="*/ 10572336 w 11663794"/>
              <a:gd name="connsiteY12" fmla="*/ 3203219 h 3411720"/>
              <a:gd name="connsiteX13" fmla="*/ 8791575 w 11663794"/>
              <a:gd name="connsiteY13" fmla="*/ 3317354 h 3411720"/>
              <a:gd name="connsiteX14" fmla="*/ 6962775 w 11663794"/>
              <a:gd name="connsiteY14" fmla="*/ 3403079 h 3411720"/>
              <a:gd name="connsiteX15" fmla="*/ 4638675 w 11663794"/>
              <a:gd name="connsiteY15" fmla="*/ 3098279 h 3411720"/>
              <a:gd name="connsiteX16" fmla="*/ 2047875 w 11663794"/>
              <a:gd name="connsiteY16" fmla="*/ 3041129 h 3411720"/>
              <a:gd name="connsiteX17" fmla="*/ 19050 w 11663794"/>
              <a:gd name="connsiteY17" fmla="*/ 3345929 h 3411720"/>
              <a:gd name="connsiteX18" fmla="*/ 19050 w 11663794"/>
              <a:gd name="connsiteY18" fmla="*/ 3345929 h 3411720"/>
              <a:gd name="connsiteX0" fmla="*/ 0 w 11663794"/>
              <a:gd name="connsiteY0" fmla="*/ 221729 h 3432030"/>
              <a:gd name="connsiteX1" fmla="*/ 1219200 w 11663794"/>
              <a:gd name="connsiteY1" fmla="*/ 69329 h 3432030"/>
              <a:gd name="connsiteX2" fmla="*/ 3048000 w 11663794"/>
              <a:gd name="connsiteY2" fmla="*/ 12179 h 3432030"/>
              <a:gd name="connsiteX3" fmla="*/ 5143500 w 11663794"/>
              <a:gd name="connsiteY3" fmla="*/ 297929 h 3432030"/>
              <a:gd name="connsiteX4" fmla="*/ 5800725 w 11663794"/>
              <a:gd name="connsiteY4" fmla="*/ 421754 h 3432030"/>
              <a:gd name="connsiteX5" fmla="*/ 7781925 w 11663794"/>
              <a:gd name="connsiteY5" fmla="*/ 678929 h 3432030"/>
              <a:gd name="connsiteX6" fmla="*/ 9372600 w 11663794"/>
              <a:gd name="connsiteY6" fmla="*/ 259829 h 3432030"/>
              <a:gd name="connsiteX7" fmla="*/ 10296774 w 11663794"/>
              <a:gd name="connsiteY7" fmla="*/ 97904 h 3432030"/>
              <a:gd name="connsiteX8" fmla="*/ 11134725 w 11663794"/>
              <a:gd name="connsiteY8" fmla="*/ 269354 h 3432030"/>
              <a:gd name="connsiteX9" fmla="*/ 11587287 w 11663794"/>
              <a:gd name="connsiteY9" fmla="*/ 1031354 h 3432030"/>
              <a:gd name="connsiteX10" fmla="*/ 11646010 w 11663794"/>
              <a:gd name="connsiteY10" fmla="*/ 1858455 h 3432030"/>
              <a:gd name="connsiteX11" fmla="*/ 11398361 w 11663794"/>
              <a:gd name="connsiteY11" fmla="*/ 2812612 h 3432030"/>
              <a:gd name="connsiteX12" fmla="*/ 10572336 w 11663794"/>
              <a:gd name="connsiteY12" fmla="*/ 3203219 h 3432030"/>
              <a:gd name="connsiteX13" fmla="*/ 8807478 w 11663794"/>
              <a:gd name="connsiteY13" fmla="*/ 3396867 h 3432030"/>
              <a:gd name="connsiteX14" fmla="*/ 6962775 w 11663794"/>
              <a:gd name="connsiteY14" fmla="*/ 3403079 h 3432030"/>
              <a:gd name="connsiteX15" fmla="*/ 4638675 w 11663794"/>
              <a:gd name="connsiteY15" fmla="*/ 3098279 h 3432030"/>
              <a:gd name="connsiteX16" fmla="*/ 2047875 w 11663794"/>
              <a:gd name="connsiteY16" fmla="*/ 3041129 h 3432030"/>
              <a:gd name="connsiteX17" fmla="*/ 19050 w 11663794"/>
              <a:gd name="connsiteY17" fmla="*/ 3345929 h 3432030"/>
              <a:gd name="connsiteX18" fmla="*/ 19050 w 11663794"/>
              <a:gd name="connsiteY18" fmla="*/ 3345929 h 3432030"/>
              <a:gd name="connsiteX0" fmla="*/ 0 w 11663794"/>
              <a:gd name="connsiteY0" fmla="*/ 221729 h 3432030"/>
              <a:gd name="connsiteX1" fmla="*/ 1219200 w 11663794"/>
              <a:gd name="connsiteY1" fmla="*/ 69329 h 3432030"/>
              <a:gd name="connsiteX2" fmla="*/ 3048000 w 11663794"/>
              <a:gd name="connsiteY2" fmla="*/ 12179 h 3432030"/>
              <a:gd name="connsiteX3" fmla="*/ 5143500 w 11663794"/>
              <a:gd name="connsiteY3" fmla="*/ 297929 h 3432030"/>
              <a:gd name="connsiteX4" fmla="*/ 5800725 w 11663794"/>
              <a:gd name="connsiteY4" fmla="*/ 421754 h 3432030"/>
              <a:gd name="connsiteX5" fmla="*/ 7781925 w 11663794"/>
              <a:gd name="connsiteY5" fmla="*/ 678929 h 3432030"/>
              <a:gd name="connsiteX6" fmla="*/ 9372600 w 11663794"/>
              <a:gd name="connsiteY6" fmla="*/ 259829 h 3432030"/>
              <a:gd name="connsiteX7" fmla="*/ 10296774 w 11663794"/>
              <a:gd name="connsiteY7" fmla="*/ 97904 h 3432030"/>
              <a:gd name="connsiteX8" fmla="*/ 11134725 w 11663794"/>
              <a:gd name="connsiteY8" fmla="*/ 269354 h 3432030"/>
              <a:gd name="connsiteX9" fmla="*/ 11587287 w 11663794"/>
              <a:gd name="connsiteY9" fmla="*/ 1031354 h 3432030"/>
              <a:gd name="connsiteX10" fmla="*/ 11646010 w 11663794"/>
              <a:gd name="connsiteY10" fmla="*/ 1858455 h 3432030"/>
              <a:gd name="connsiteX11" fmla="*/ 11398361 w 11663794"/>
              <a:gd name="connsiteY11" fmla="*/ 2812612 h 3432030"/>
              <a:gd name="connsiteX12" fmla="*/ 10572336 w 11663794"/>
              <a:gd name="connsiteY12" fmla="*/ 3203219 h 3432030"/>
              <a:gd name="connsiteX13" fmla="*/ 8807478 w 11663794"/>
              <a:gd name="connsiteY13" fmla="*/ 3396867 h 3432030"/>
              <a:gd name="connsiteX14" fmla="*/ 6962775 w 11663794"/>
              <a:gd name="connsiteY14" fmla="*/ 3403079 h 3432030"/>
              <a:gd name="connsiteX15" fmla="*/ 4638675 w 11663794"/>
              <a:gd name="connsiteY15" fmla="*/ 3098279 h 3432030"/>
              <a:gd name="connsiteX16" fmla="*/ 2047875 w 11663794"/>
              <a:gd name="connsiteY16" fmla="*/ 3041129 h 3432030"/>
              <a:gd name="connsiteX17" fmla="*/ 19050 w 11663794"/>
              <a:gd name="connsiteY17" fmla="*/ 3345929 h 3432030"/>
              <a:gd name="connsiteX18" fmla="*/ 19050 w 11663794"/>
              <a:gd name="connsiteY18" fmla="*/ 3345929 h 3432030"/>
              <a:gd name="connsiteX0" fmla="*/ 0 w 11687659"/>
              <a:gd name="connsiteY0" fmla="*/ 221729 h 3432030"/>
              <a:gd name="connsiteX1" fmla="*/ 1219200 w 11687659"/>
              <a:gd name="connsiteY1" fmla="*/ 69329 h 3432030"/>
              <a:gd name="connsiteX2" fmla="*/ 3048000 w 11687659"/>
              <a:gd name="connsiteY2" fmla="*/ 12179 h 3432030"/>
              <a:gd name="connsiteX3" fmla="*/ 5143500 w 11687659"/>
              <a:gd name="connsiteY3" fmla="*/ 297929 h 3432030"/>
              <a:gd name="connsiteX4" fmla="*/ 5800725 w 11687659"/>
              <a:gd name="connsiteY4" fmla="*/ 421754 h 3432030"/>
              <a:gd name="connsiteX5" fmla="*/ 7781925 w 11687659"/>
              <a:gd name="connsiteY5" fmla="*/ 678929 h 3432030"/>
              <a:gd name="connsiteX6" fmla="*/ 9372600 w 11687659"/>
              <a:gd name="connsiteY6" fmla="*/ 259829 h 3432030"/>
              <a:gd name="connsiteX7" fmla="*/ 10296774 w 11687659"/>
              <a:gd name="connsiteY7" fmla="*/ 97904 h 3432030"/>
              <a:gd name="connsiteX8" fmla="*/ 11134725 w 11687659"/>
              <a:gd name="connsiteY8" fmla="*/ 269354 h 3432030"/>
              <a:gd name="connsiteX9" fmla="*/ 11634995 w 11687659"/>
              <a:gd name="connsiteY9" fmla="*/ 959792 h 3432030"/>
              <a:gd name="connsiteX10" fmla="*/ 11646010 w 11687659"/>
              <a:gd name="connsiteY10" fmla="*/ 1858455 h 3432030"/>
              <a:gd name="connsiteX11" fmla="*/ 11398361 w 11687659"/>
              <a:gd name="connsiteY11" fmla="*/ 2812612 h 3432030"/>
              <a:gd name="connsiteX12" fmla="*/ 10572336 w 11687659"/>
              <a:gd name="connsiteY12" fmla="*/ 3203219 h 3432030"/>
              <a:gd name="connsiteX13" fmla="*/ 8807478 w 11687659"/>
              <a:gd name="connsiteY13" fmla="*/ 3396867 h 3432030"/>
              <a:gd name="connsiteX14" fmla="*/ 6962775 w 11687659"/>
              <a:gd name="connsiteY14" fmla="*/ 3403079 h 3432030"/>
              <a:gd name="connsiteX15" fmla="*/ 4638675 w 11687659"/>
              <a:gd name="connsiteY15" fmla="*/ 3098279 h 3432030"/>
              <a:gd name="connsiteX16" fmla="*/ 2047875 w 11687659"/>
              <a:gd name="connsiteY16" fmla="*/ 3041129 h 3432030"/>
              <a:gd name="connsiteX17" fmla="*/ 19050 w 11687659"/>
              <a:gd name="connsiteY17" fmla="*/ 3345929 h 3432030"/>
              <a:gd name="connsiteX18" fmla="*/ 19050 w 11687659"/>
              <a:gd name="connsiteY18" fmla="*/ 3345929 h 3432030"/>
              <a:gd name="connsiteX0" fmla="*/ 0 w 11700961"/>
              <a:gd name="connsiteY0" fmla="*/ 221729 h 3432030"/>
              <a:gd name="connsiteX1" fmla="*/ 1219200 w 11700961"/>
              <a:gd name="connsiteY1" fmla="*/ 69329 h 3432030"/>
              <a:gd name="connsiteX2" fmla="*/ 3048000 w 11700961"/>
              <a:gd name="connsiteY2" fmla="*/ 12179 h 3432030"/>
              <a:gd name="connsiteX3" fmla="*/ 5143500 w 11700961"/>
              <a:gd name="connsiteY3" fmla="*/ 297929 h 3432030"/>
              <a:gd name="connsiteX4" fmla="*/ 5800725 w 11700961"/>
              <a:gd name="connsiteY4" fmla="*/ 421754 h 3432030"/>
              <a:gd name="connsiteX5" fmla="*/ 7781925 w 11700961"/>
              <a:gd name="connsiteY5" fmla="*/ 678929 h 3432030"/>
              <a:gd name="connsiteX6" fmla="*/ 9372600 w 11700961"/>
              <a:gd name="connsiteY6" fmla="*/ 259829 h 3432030"/>
              <a:gd name="connsiteX7" fmla="*/ 10296774 w 11700961"/>
              <a:gd name="connsiteY7" fmla="*/ 97904 h 3432030"/>
              <a:gd name="connsiteX8" fmla="*/ 11134725 w 11700961"/>
              <a:gd name="connsiteY8" fmla="*/ 269354 h 3432030"/>
              <a:gd name="connsiteX9" fmla="*/ 11634995 w 11700961"/>
              <a:gd name="connsiteY9" fmla="*/ 959792 h 3432030"/>
              <a:gd name="connsiteX10" fmla="*/ 11669864 w 11700961"/>
              <a:gd name="connsiteY10" fmla="*/ 1937968 h 3432030"/>
              <a:gd name="connsiteX11" fmla="*/ 11398361 w 11700961"/>
              <a:gd name="connsiteY11" fmla="*/ 2812612 h 3432030"/>
              <a:gd name="connsiteX12" fmla="*/ 10572336 w 11700961"/>
              <a:gd name="connsiteY12" fmla="*/ 3203219 h 3432030"/>
              <a:gd name="connsiteX13" fmla="*/ 8807478 w 11700961"/>
              <a:gd name="connsiteY13" fmla="*/ 3396867 h 3432030"/>
              <a:gd name="connsiteX14" fmla="*/ 6962775 w 11700961"/>
              <a:gd name="connsiteY14" fmla="*/ 3403079 h 3432030"/>
              <a:gd name="connsiteX15" fmla="*/ 4638675 w 11700961"/>
              <a:gd name="connsiteY15" fmla="*/ 3098279 h 3432030"/>
              <a:gd name="connsiteX16" fmla="*/ 2047875 w 11700961"/>
              <a:gd name="connsiteY16" fmla="*/ 3041129 h 3432030"/>
              <a:gd name="connsiteX17" fmla="*/ 19050 w 11700961"/>
              <a:gd name="connsiteY17" fmla="*/ 3345929 h 3432030"/>
              <a:gd name="connsiteX18" fmla="*/ 19050 w 11700961"/>
              <a:gd name="connsiteY18" fmla="*/ 3345929 h 3432030"/>
              <a:gd name="connsiteX0" fmla="*/ 0 w 11700961"/>
              <a:gd name="connsiteY0" fmla="*/ 221729 h 3432030"/>
              <a:gd name="connsiteX1" fmla="*/ 1219200 w 11700961"/>
              <a:gd name="connsiteY1" fmla="*/ 69329 h 3432030"/>
              <a:gd name="connsiteX2" fmla="*/ 3048000 w 11700961"/>
              <a:gd name="connsiteY2" fmla="*/ 12179 h 3432030"/>
              <a:gd name="connsiteX3" fmla="*/ 5143500 w 11700961"/>
              <a:gd name="connsiteY3" fmla="*/ 297929 h 3432030"/>
              <a:gd name="connsiteX4" fmla="*/ 5856384 w 11700961"/>
              <a:gd name="connsiteY4" fmla="*/ 413803 h 3432030"/>
              <a:gd name="connsiteX5" fmla="*/ 7781925 w 11700961"/>
              <a:gd name="connsiteY5" fmla="*/ 678929 h 3432030"/>
              <a:gd name="connsiteX6" fmla="*/ 9372600 w 11700961"/>
              <a:gd name="connsiteY6" fmla="*/ 259829 h 3432030"/>
              <a:gd name="connsiteX7" fmla="*/ 10296774 w 11700961"/>
              <a:gd name="connsiteY7" fmla="*/ 97904 h 3432030"/>
              <a:gd name="connsiteX8" fmla="*/ 11134725 w 11700961"/>
              <a:gd name="connsiteY8" fmla="*/ 269354 h 3432030"/>
              <a:gd name="connsiteX9" fmla="*/ 11634995 w 11700961"/>
              <a:gd name="connsiteY9" fmla="*/ 959792 h 3432030"/>
              <a:gd name="connsiteX10" fmla="*/ 11669864 w 11700961"/>
              <a:gd name="connsiteY10" fmla="*/ 1937968 h 3432030"/>
              <a:gd name="connsiteX11" fmla="*/ 11398361 w 11700961"/>
              <a:gd name="connsiteY11" fmla="*/ 2812612 h 3432030"/>
              <a:gd name="connsiteX12" fmla="*/ 10572336 w 11700961"/>
              <a:gd name="connsiteY12" fmla="*/ 3203219 h 3432030"/>
              <a:gd name="connsiteX13" fmla="*/ 8807478 w 11700961"/>
              <a:gd name="connsiteY13" fmla="*/ 3396867 h 3432030"/>
              <a:gd name="connsiteX14" fmla="*/ 6962775 w 11700961"/>
              <a:gd name="connsiteY14" fmla="*/ 3403079 h 3432030"/>
              <a:gd name="connsiteX15" fmla="*/ 4638675 w 11700961"/>
              <a:gd name="connsiteY15" fmla="*/ 3098279 h 3432030"/>
              <a:gd name="connsiteX16" fmla="*/ 2047875 w 11700961"/>
              <a:gd name="connsiteY16" fmla="*/ 3041129 h 3432030"/>
              <a:gd name="connsiteX17" fmla="*/ 19050 w 11700961"/>
              <a:gd name="connsiteY17" fmla="*/ 3345929 h 3432030"/>
              <a:gd name="connsiteX18" fmla="*/ 19050 w 11700961"/>
              <a:gd name="connsiteY18" fmla="*/ 3345929 h 3432030"/>
              <a:gd name="connsiteX0" fmla="*/ 0 w 11700961"/>
              <a:gd name="connsiteY0" fmla="*/ 219074 h 3429375"/>
              <a:gd name="connsiteX1" fmla="*/ 1219200 w 11700961"/>
              <a:gd name="connsiteY1" fmla="*/ 66674 h 3429375"/>
              <a:gd name="connsiteX2" fmla="*/ 3048000 w 11700961"/>
              <a:gd name="connsiteY2" fmla="*/ 9524 h 3429375"/>
              <a:gd name="connsiteX3" fmla="*/ 4881107 w 11700961"/>
              <a:gd name="connsiteY3" fmla="*/ 255517 h 3429375"/>
              <a:gd name="connsiteX4" fmla="*/ 5856384 w 11700961"/>
              <a:gd name="connsiteY4" fmla="*/ 411148 h 3429375"/>
              <a:gd name="connsiteX5" fmla="*/ 7781925 w 11700961"/>
              <a:gd name="connsiteY5" fmla="*/ 676274 h 3429375"/>
              <a:gd name="connsiteX6" fmla="*/ 9372600 w 11700961"/>
              <a:gd name="connsiteY6" fmla="*/ 257174 h 3429375"/>
              <a:gd name="connsiteX7" fmla="*/ 10296774 w 11700961"/>
              <a:gd name="connsiteY7" fmla="*/ 95249 h 3429375"/>
              <a:gd name="connsiteX8" fmla="*/ 11134725 w 11700961"/>
              <a:gd name="connsiteY8" fmla="*/ 266699 h 3429375"/>
              <a:gd name="connsiteX9" fmla="*/ 11634995 w 11700961"/>
              <a:gd name="connsiteY9" fmla="*/ 957137 h 3429375"/>
              <a:gd name="connsiteX10" fmla="*/ 11669864 w 11700961"/>
              <a:gd name="connsiteY10" fmla="*/ 1935313 h 3429375"/>
              <a:gd name="connsiteX11" fmla="*/ 11398361 w 11700961"/>
              <a:gd name="connsiteY11" fmla="*/ 2809957 h 3429375"/>
              <a:gd name="connsiteX12" fmla="*/ 10572336 w 11700961"/>
              <a:gd name="connsiteY12" fmla="*/ 3200564 h 3429375"/>
              <a:gd name="connsiteX13" fmla="*/ 8807478 w 11700961"/>
              <a:gd name="connsiteY13" fmla="*/ 3394212 h 3429375"/>
              <a:gd name="connsiteX14" fmla="*/ 6962775 w 11700961"/>
              <a:gd name="connsiteY14" fmla="*/ 3400424 h 3429375"/>
              <a:gd name="connsiteX15" fmla="*/ 4638675 w 11700961"/>
              <a:gd name="connsiteY15" fmla="*/ 3095624 h 3429375"/>
              <a:gd name="connsiteX16" fmla="*/ 2047875 w 11700961"/>
              <a:gd name="connsiteY16" fmla="*/ 3038474 h 3429375"/>
              <a:gd name="connsiteX17" fmla="*/ 19050 w 11700961"/>
              <a:gd name="connsiteY17" fmla="*/ 3343274 h 3429375"/>
              <a:gd name="connsiteX18" fmla="*/ 19050 w 11700961"/>
              <a:gd name="connsiteY18" fmla="*/ 3343274 h 3429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1700961" h="3429375">
                <a:moveTo>
                  <a:pt x="0" y="219074"/>
                </a:moveTo>
                <a:cubicBezTo>
                  <a:pt x="355600" y="160336"/>
                  <a:pt x="711200" y="101599"/>
                  <a:pt x="1219200" y="66674"/>
                </a:cubicBezTo>
                <a:cubicBezTo>
                  <a:pt x="1727200" y="31749"/>
                  <a:pt x="2437682" y="-21950"/>
                  <a:pt x="3048000" y="9524"/>
                </a:cubicBezTo>
                <a:cubicBezTo>
                  <a:pt x="3658318" y="40998"/>
                  <a:pt x="4413043" y="188580"/>
                  <a:pt x="4881107" y="255517"/>
                </a:cubicBezTo>
                <a:cubicBezTo>
                  <a:pt x="5349171" y="322454"/>
                  <a:pt x="5372914" y="341022"/>
                  <a:pt x="5856384" y="411148"/>
                </a:cubicBezTo>
                <a:cubicBezTo>
                  <a:pt x="6339854" y="481274"/>
                  <a:pt x="7195889" y="701936"/>
                  <a:pt x="7781925" y="676274"/>
                </a:cubicBezTo>
                <a:cubicBezTo>
                  <a:pt x="8367961" y="650612"/>
                  <a:pt x="8953459" y="354011"/>
                  <a:pt x="9372600" y="257174"/>
                </a:cubicBezTo>
                <a:cubicBezTo>
                  <a:pt x="9791741" y="160337"/>
                  <a:pt x="10003087" y="93662"/>
                  <a:pt x="10296774" y="95249"/>
                </a:cubicBezTo>
                <a:cubicBezTo>
                  <a:pt x="10590461" y="96836"/>
                  <a:pt x="10911688" y="123051"/>
                  <a:pt x="11134725" y="266699"/>
                </a:cubicBezTo>
                <a:cubicBezTo>
                  <a:pt x="11357762" y="410347"/>
                  <a:pt x="11545805" y="679035"/>
                  <a:pt x="11634995" y="957137"/>
                </a:cubicBezTo>
                <a:cubicBezTo>
                  <a:pt x="11724185" y="1235239"/>
                  <a:pt x="11709303" y="1626510"/>
                  <a:pt x="11669864" y="1935313"/>
                </a:cubicBezTo>
                <a:cubicBezTo>
                  <a:pt x="11630425" y="2244116"/>
                  <a:pt x="11581282" y="2599082"/>
                  <a:pt x="11398361" y="2809957"/>
                </a:cubicBezTo>
                <a:cubicBezTo>
                  <a:pt x="11215440" y="3020832"/>
                  <a:pt x="11004150" y="3103188"/>
                  <a:pt x="10572336" y="3200564"/>
                </a:cubicBezTo>
                <a:cubicBezTo>
                  <a:pt x="10140522" y="3297940"/>
                  <a:pt x="9409071" y="3360902"/>
                  <a:pt x="8807478" y="3394212"/>
                </a:cubicBezTo>
                <a:cubicBezTo>
                  <a:pt x="8205885" y="3427522"/>
                  <a:pt x="7657575" y="3450189"/>
                  <a:pt x="6962775" y="3400424"/>
                </a:cubicBezTo>
                <a:cubicBezTo>
                  <a:pt x="6267975" y="3350659"/>
                  <a:pt x="5457825" y="3155949"/>
                  <a:pt x="4638675" y="3095624"/>
                </a:cubicBezTo>
                <a:cubicBezTo>
                  <a:pt x="3819525" y="3035299"/>
                  <a:pt x="2817813" y="2997199"/>
                  <a:pt x="2047875" y="3038474"/>
                </a:cubicBezTo>
                <a:cubicBezTo>
                  <a:pt x="1277938" y="3079749"/>
                  <a:pt x="19050" y="3343274"/>
                  <a:pt x="19050" y="3343274"/>
                </a:cubicBezTo>
                <a:lnTo>
                  <a:pt x="19050" y="3343274"/>
                </a:lnTo>
              </a:path>
            </a:pathLst>
          </a:custGeom>
          <a:noFill/>
          <a:ln w="28575">
            <a:solidFill>
              <a:srgbClr val="B03D1F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09E5037-1333-DF93-2B74-DF2ED3E6D7CA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CA1EE37-7617-FE04-6110-223F6EC2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022933" y="281613"/>
            <a:ext cx="900000" cy="900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CAFFA53-D22B-6703-5FBD-8A97299E2D0F}"/>
              </a:ext>
            </a:extLst>
          </p:cNvPr>
          <p:cNvSpPr txBox="1">
            <a:spLocks/>
          </p:cNvSpPr>
          <p:nvPr/>
        </p:nvSpPr>
        <p:spPr>
          <a:xfrm>
            <a:off x="4724453" y="364362"/>
            <a:ext cx="2743094" cy="47105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to weave:</a:t>
            </a: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4027C95-E7CB-67F6-E05F-A2E0C005ADF3}"/>
              </a:ext>
            </a:extLst>
          </p:cNvPr>
          <p:cNvGrpSpPr/>
          <p:nvPr/>
        </p:nvGrpSpPr>
        <p:grpSpPr>
          <a:xfrm>
            <a:off x="1686760" y="775866"/>
            <a:ext cx="2880000" cy="2880001"/>
            <a:chOff x="1686760" y="775866"/>
            <a:chExt cx="2880000" cy="288000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ECBB1E4-F3A0-4D10-C574-56C4E0D384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86760" y="775867"/>
              <a:ext cx="2880000" cy="2880000"/>
            </a:xfrm>
            <a:prstGeom prst="ellipse">
              <a:avLst/>
            </a:prstGeom>
            <a:solidFill>
              <a:srgbClr val="B03D1F"/>
            </a:solidFill>
            <a:ln>
              <a:solidFill>
                <a:srgbClr val="B03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Picture 6" descr="A close-up of a weaving loom&#10;&#10;Description automatically generated">
              <a:extLst>
                <a:ext uri="{FF2B5EF4-FFF2-40B4-BE49-F238E27FC236}">
                  <a16:creationId xmlns:a16="http://schemas.microsoft.com/office/drawing/2014/main" id="{A91FCB86-1459-15A8-EE64-0AD4AEED4B9A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6760" y="955867"/>
              <a:ext cx="2520000" cy="2520000"/>
            </a:xfrm>
            <a:prstGeom prst="ellipse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D08D8AE-4E1C-CE97-054B-AD95925A287B}"/>
                </a:ext>
              </a:extLst>
            </p:cNvPr>
            <p:cNvSpPr/>
            <p:nvPr/>
          </p:nvSpPr>
          <p:spPr>
            <a:xfrm>
              <a:off x="1940502" y="775866"/>
              <a:ext cx="360000" cy="360000"/>
            </a:xfrm>
            <a:prstGeom prst="ellipse">
              <a:avLst/>
            </a:prstGeom>
            <a:solidFill>
              <a:srgbClr val="B03D1F"/>
            </a:solidFill>
            <a:ln>
              <a:solidFill>
                <a:srgbClr val="B03D1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D234C0-7477-B56E-95AD-2AC48F64F061}"/>
                </a:ext>
              </a:extLst>
            </p:cNvPr>
            <p:cNvSpPr txBox="1"/>
            <p:nvPr/>
          </p:nvSpPr>
          <p:spPr>
            <a:xfrm>
              <a:off x="1991565" y="801978"/>
              <a:ext cx="25787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44458D98-6999-D218-5CD1-6FB9428A18C1}"/>
              </a:ext>
            </a:extLst>
          </p:cNvPr>
          <p:cNvSpPr>
            <a:spLocks noChangeAspect="1"/>
          </p:cNvSpPr>
          <p:nvPr/>
        </p:nvSpPr>
        <p:spPr>
          <a:xfrm>
            <a:off x="6502146" y="961652"/>
            <a:ext cx="2880000" cy="288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9A5BB00-A063-BD39-3F81-73AA53A95B98}"/>
              </a:ext>
            </a:extLst>
          </p:cNvPr>
          <p:cNvSpPr/>
          <p:nvPr/>
        </p:nvSpPr>
        <p:spPr>
          <a:xfrm>
            <a:off x="6716886" y="996436"/>
            <a:ext cx="360000" cy="36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3D74D90-1BD4-B8C8-01D4-24C9A0897017}"/>
              </a:ext>
            </a:extLst>
          </p:cNvPr>
          <p:cNvSpPr txBox="1"/>
          <p:nvPr/>
        </p:nvSpPr>
        <p:spPr>
          <a:xfrm>
            <a:off x="6767949" y="1022548"/>
            <a:ext cx="257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4C669E-2521-4729-5743-C1E1753F40AE}"/>
              </a:ext>
            </a:extLst>
          </p:cNvPr>
          <p:cNvSpPr>
            <a:spLocks noChangeAspect="1"/>
          </p:cNvSpPr>
          <p:nvPr/>
        </p:nvSpPr>
        <p:spPr>
          <a:xfrm>
            <a:off x="3495600" y="3594970"/>
            <a:ext cx="2880000" cy="288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E3AEB07-9DE1-EDB1-77CD-36AF66E59EF6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5" r="12515"/>
          <a:stretch/>
        </p:blipFill>
        <p:spPr>
          <a:xfrm rot="7817736">
            <a:off x="3675601" y="3774970"/>
            <a:ext cx="2520000" cy="2520000"/>
          </a:xfrm>
          <a:prstGeom prst="ellipse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0E92C877-CE42-0AE5-A797-8B6B2C391DEB}"/>
              </a:ext>
            </a:extLst>
          </p:cNvPr>
          <p:cNvSpPr/>
          <p:nvPr/>
        </p:nvSpPr>
        <p:spPr>
          <a:xfrm>
            <a:off x="5755668" y="3594970"/>
            <a:ext cx="360000" cy="36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B0F7907-991A-B8DF-B3EF-80AD24489F40}"/>
              </a:ext>
            </a:extLst>
          </p:cNvPr>
          <p:cNvSpPr txBox="1"/>
          <p:nvPr/>
        </p:nvSpPr>
        <p:spPr>
          <a:xfrm>
            <a:off x="5806731" y="3621082"/>
            <a:ext cx="257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23F6280-3581-71FA-1CCD-26976A6ECC99}"/>
              </a:ext>
            </a:extLst>
          </p:cNvPr>
          <p:cNvSpPr>
            <a:spLocks noChangeAspect="1"/>
          </p:cNvSpPr>
          <p:nvPr/>
        </p:nvSpPr>
        <p:spPr>
          <a:xfrm>
            <a:off x="8142933" y="3696387"/>
            <a:ext cx="2880000" cy="288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8F32DD-FD71-0C1B-A780-508D02E7F1E3}"/>
              </a:ext>
            </a:extLst>
          </p:cNvPr>
          <p:cNvSpPr/>
          <p:nvPr/>
        </p:nvSpPr>
        <p:spPr>
          <a:xfrm>
            <a:off x="10393208" y="3696386"/>
            <a:ext cx="360000" cy="360000"/>
          </a:xfrm>
          <a:prstGeom prst="ellipse">
            <a:avLst/>
          </a:prstGeom>
          <a:solidFill>
            <a:srgbClr val="B03D1F"/>
          </a:solidFill>
          <a:ln>
            <a:solidFill>
              <a:srgbClr val="B03D1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0E8E801-94BA-825A-DF8E-F2ECB48D39BB}"/>
              </a:ext>
            </a:extLst>
          </p:cNvPr>
          <p:cNvSpPr txBox="1"/>
          <p:nvPr/>
        </p:nvSpPr>
        <p:spPr>
          <a:xfrm>
            <a:off x="10444271" y="3722498"/>
            <a:ext cx="25787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A66A4C-6F3D-C672-0210-A11781BD79F8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9" t="226" r="12528" b="1356"/>
          <a:stretch/>
        </p:blipFill>
        <p:spPr>
          <a:xfrm>
            <a:off x="6682146" y="1141652"/>
            <a:ext cx="2520000" cy="25200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EC0A11-5008-50BD-FB2B-BFDAD1428211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8322933" y="3876387"/>
            <a:ext cx="2520000" cy="25200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260796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A894B7A-C9B1-B35D-9518-966B917A43AF}"/>
              </a:ext>
            </a:extLst>
          </p:cNvPr>
          <p:cNvSpPr txBox="1">
            <a:spLocks/>
          </p:cNvSpPr>
          <p:nvPr/>
        </p:nvSpPr>
        <p:spPr>
          <a:xfrm>
            <a:off x="1993604" y="1916614"/>
            <a:ext cx="8204792" cy="15644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2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Music from the past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rgbClr val="B03D1F"/>
                </a:solidFill>
                <a:effectLst/>
                <a:uLnTx/>
                <a:uFillTx/>
                <a:latin typeface="Uberhand Pro" panose="03050502040402000000" pitchFamily="66" charset="0"/>
                <a:ea typeface="+mj-ea"/>
                <a:cs typeface="+mj-cs"/>
              </a:rPr>
              <a:t>Activity 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1" i="0" u="none" strike="noStrike" kern="1200" cap="none" spc="0" normalizeH="0" baseline="0" noProof="0" dirty="0">
              <a:ln>
                <a:noFill/>
              </a:ln>
              <a:solidFill>
                <a:srgbClr val="B03D1F"/>
              </a:solidFill>
              <a:effectLst/>
              <a:uLnTx/>
              <a:uFillTx/>
              <a:latin typeface="Uberhand Pro" panose="03050502040402000000" pitchFamily="66" charset="0"/>
              <a:ea typeface="+mj-ea"/>
              <a:cs typeface="+mj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B6712D35-39F0-CFB9-2CF8-0FD26AEFF4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46504" y="5298649"/>
            <a:ext cx="11761773" cy="147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9973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440</Words>
  <Application>Microsoft Office PowerPoint</Application>
  <PresentationFormat>Widescreen</PresentationFormat>
  <Paragraphs>69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Segoe UI</vt:lpstr>
      <vt:lpstr>Times New Roman</vt:lpstr>
      <vt:lpstr>Uberhand Pro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Ardis</dc:creator>
  <cp:lastModifiedBy>Carla Ardis</cp:lastModifiedBy>
  <cp:revision>1</cp:revision>
  <dcterms:created xsi:type="dcterms:W3CDTF">2025-04-24T09:36:14Z</dcterms:created>
  <dcterms:modified xsi:type="dcterms:W3CDTF">2025-04-24T10:15:57Z</dcterms:modified>
</cp:coreProperties>
</file>